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13" r:id="rId4"/>
    <p:sldMasterId id="2147483828" r:id="rId5"/>
  </p:sldMasterIdLst>
  <p:notesMasterIdLst>
    <p:notesMasterId r:id="rId38"/>
  </p:notesMasterIdLst>
  <p:handoutMasterIdLst>
    <p:handoutMasterId r:id="rId39"/>
  </p:handoutMasterIdLst>
  <p:sldIdLst>
    <p:sldId id="556" r:id="rId6"/>
    <p:sldId id="337" r:id="rId7"/>
    <p:sldId id="559" r:id="rId8"/>
    <p:sldId id="339" r:id="rId9"/>
    <p:sldId id="827" r:id="rId10"/>
    <p:sldId id="760" r:id="rId11"/>
    <p:sldId id="828" r:id="rId12"/>
    <p:sldId id="788" r:id="rId13"/>
    <p:sldId id="695" r:id="rId14"/>
    <p:sldId id="829" r:id="rId15"/>
    <p:sldId id="830" r:id="rId16"/>
    <p:sldId id="831" r:id="rId17"/>
    <p:sldId id="837" r:id="rId18"/>
    <p:sldId id="832" r:id="rId19"/>
    <p:sldId id="844" r:id="rId20"/>
    <p:sldId id="840" r:id="rId21"/>
    <p:sldId id="833" r:id="rId22"/>
    <p:sldId id="834" r:id="rId23"/>
    <p:sldId id="835" r:id="rId24"/>
    <p:sldId id="841" r:id="rId25"/>
    <p:sldId id="836" r:id="rId26"/>
    <p:sldId id="846" r:id="rId27"/>
    <p:sldId id="789" r:id="rId28"/>
    <p:sldId id="845" r:id="rId29"/>
    <p:sldId id="762" r:id="rId30"/>
    <p:sldId id="790" r:id="rId31"/>
    <p:sldId id="838" r:id="rId32"/>
    <p:sldId id="842" r:id="rId33"/>
    <p:sldId id="843" r:id="rId34"/>
    <p:sldId id="839" r:id="rId35"/>
    <p:sldId id="822" r:id="rId36"/>
    <p:sldId id="323" r:id="rId37"/>
  </p:sldIdLst>
  <p:sldSz cx="9144000" cy="6858000" type="screen4x3"/>
  <p:notesSz cx="6934200" cy="92202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mn-cs"/>
      </a:defRPr>
    </a:lvl5pPr>
    <a:lvl6pPr marL="2286000" algn="l" defTabSz="914400" rtl="0" eaLnBrk="1" latinLnBrk="0" hangingPunct="1">
      <a:defRPr sz="2400" kern="1200">
        <a:solidFill>
          <a:schemeClr val="tx1"/>
        </a:solidFill>
        <a:latin typeface="Arial" charset="0"/>
        <a:ea typeface="ＭＳ Ｐゴシック" charset="-128"/>
        <a:cs typeface="+mn-cs"/>
      </a:defRPr>
    </a:lvl6pPr>
    <a:lvl7pPr marL="2743200" algn="l" defTabSz="914400" rtl="0" eaLnBrk="1" latinLnBrk="0" hangingPunct="1">
      <a:defRPr sz="2400" kern="1200">
        <a:solidFill>
          <a:schemeClr val="tx1"/>
        </a:solidFill>
        <a:latin typeface="Arial" charset="0"/>
        <a:ea typeface="ＭＳ Ｐゴシック" charset="-128"/>
        <a:cs typeface="+mn-cs"/>
      </a:defRPr>
    </a:lvl7pPr>
    <a:lvl8pPr marL="3200400" algn="l" defTabSz="914400" rtl="0" eaLnBrk="1" latinLnBrk="0" hangingPunct="1">
      <a:defRPr sz="2400" kern="1200">
        <a:solidFill>
          <a:schemeClr val="tx1"/>
        </a:solidFill>
        <a:latin typeface="Arial" charset="0"/>
        <a:ea typeface="ＭＳ Ｐゴシック" charset="-128"/>
        <a:cs typeface="+mn-cs"/>
      </a:defRPr>
    </a:lvl8pPr>
    <a:lvl9pPr marL="3657600" algn="l" defTabSz="914400" rtl="0" eaLnBrk="1" latinLnBrk="0" hangingPunct="1">
      <a:defRPr sz="2400"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362">
          <p15:clr>
            <a:srgbClr val="A4A3A4"/>
          </p15:clr>
        </p15:guide>
        <p15:guide id="4" orient="horz" pos="4064">
          <p15:clr>
            <a:srgbClr val="A4A3A4"/>
          </p15:clr>
        </p15:guide>
        <p15:guide id="5" orient="horz" pos="2176">
          <p15:clr>
            <a:srgbClr val="A4A3A4"/>
          </p15:clr>
        </p15:guide>
        <p15:guide id="6" pos="5433">
          <p15:clr>
            <a:srgbClr val="A4A3A4"/>
          </p15:clr>
        </p15:guide>
        <p15:guide id="7" pos="2879">
          <p15:clr>
            <a:srgbClr val="A4A3A4"/>
          </p15:clr>
        </p15:guide>
        <p15:guide id="8" pos="747">
          <p15:clr>
            <a:srgbClr val="A4A3A4"/>
          </p15:clr>
        </p15:guide>
        <p15:guide id="9" orient="horz" pos="952">
          <p15:clr>
            <a:srgbClr val="A4A3A4"/>
          </p15:clr>
        </p15:guide>
        <p15:guide id="10" pos="139">
          <p15:clr>
            <a:srgbClr val="A4A3A4"/>
          </p15:clr>
        </p15:guide>
        <p15:guide id="11" pos="146">
          <p15:clr>
            <a:srgbClr val="A4A3A4"/>
          </p15:clr>
        </p15:guide>
      </p15:sldGuideLst>
    </p:ext>
    <p:ext uri="{2D200454-40CA-4A62-9FC3-DE9A4176ACB9}">
      <p15:notesGuideLst xmlns:p15="http://schemas.microsoft.com/office/powerpoint/2012/main">
        <p15:guide id="1" orient="horz" pos="2904" userDrawn="1">
          <p15:clr>
            <a:srgbClr val="A4A3A4"/>
          </p15:clr>
        </p15:guide>
        <p15:guide id="2" pos="218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rsino, Melinda A" initials="UMA" lastIdx="26"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6522"/>
    <a:srgbClr val="F56423"/>
    <a:srgbClr val="336699"/>
    <a:srgbClr val="0070C0"/>
    <a:srgbClr val="41A7C3"/>
    <a:srgbClr val="080868"/>
    <a:srgbClr val="FF66CC"/>
    <a:srgbClr val="918F39"/>
    <a:srgbClr val="090971"/>
    <a:srgbClr val="0A0A84"/>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80" autoAdjust="0"/>
    <p:restoredTop sz="79688" autoAdjust="0"/>
  </p:normalViewPr>
  <p:slideViewPr>
    <p:cSldViewPr snapToGrid="0">
      <p:cViewPr varScale="1">
        <p:scale>
          <a:sx n="66" d="100"/>
          <a:sy n="66" d="100"/>
        </p:scale>
        <p:origin x="2035" y="62"/>
      </p:cViewPr>
      <p:guideLst>
        <p:guide orient="horz" pos="2160"/>
        <p:guide pos="2880"/>
        <p:guide orient="horz" pos="1362"/>
        <p:guide orient="horz" pos="4064"/>
        <p:guide orient="horz" pos="2176"/>
        <p:guide pos="5433"/>
        <p:guide pos="2879"/>
        <p:guide pos="747"/>
        <p:guide orient="horz" pos="952"/>
        <p:guide pos="139"/>
        <p:guide pos="14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8131"/>
    </p:cViewPr>
  </p:sorterViewPr>
  <p:notesViewPr>
    <p:cSldViewPr snapToGrid="0">
      <p:cViewPr varScale="1">
        <p:scale>
          <a:sx n="71" d="100"/>
          <a:sy n="71" d="100"/>
        </p:scale>
        <p:origin x="-3029" y="-82"/>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FFB18F-2FEA-4171-9496-12192E2BEC94}"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en-US"/>
        </a:p>
      </dgm:t>
    </dgm:pt>
    <dgm:pt modelId="{898A7F8F-41DA-4752-8413-AC6673102F8F}">
      <dgm:prSet phldrT="[Text]" custT="1"/>
      <dgm:spPr/>
      <dgm:t>
        <a:bodyPr/>
        <a:lstStyle/>
        <a:p>
          <a:r>
            <a:rPr lang="en-US" sz="2400" b="0" dirty="0" smtClean="0"/>
            <a:t>Practice and Assessment</a:t>
          </a:r>
          <a:endParaRPr lang="en-US" sz="2400" b="0" dirty="0">
            <a:solidFill>
              <a:schemeClr val="bg1"/>
            </a:solidFill>
          </a:endParaRPr>
        </a:p>
      </dgm:t>
    </dgm:pt>
    <dgm:pt modelId="{68348050-EF2D-4109-9C01-3D19320D46C1}" type="parTrans" cxnId="{F9AA695D-75CD-47A6-A4EB-CE5D8C490E9D}">
      <dgm:prSet/>
      <dgm:spPr/>
      <dgm:t>
        <a:bodyPr/>
        <a:lstStyle/>
        <a:p>
          <a:endParaRPr lang="en-US"/>
        </a:p>
      </dgm:t>
    </dgm:pt>
    <dgm:pt modelId="{1F67F822-09CE-46D5-98B8-C4B7D77B2201}" type="sibTrans" cxnId="{F9AA695D-75CD-47A6-A4EB-CE5D8C490E9D}">
      <dgm:prSet/>
      <dgm:spPr/>
      <dgm:t>
        <a:bodyPr/>
        <a:lstStyle/>
        <a:p>
          <a:endParaRPr lang="en-US"/>
        </a:p>
      </dgm:t>
    </dgm:pt>
    <dgm:pt modelId="{31654019-CEBD-489A-B819-6A2B820DF36C}">
      <dgm:prSet phldrT="[Text]" custT="1"/>
      <dgm:spPr>
        <a:effectLst>
          <a:glow rad="228600">
            <a:schemeClr val="accent6">
              <a:satMod val="175000"/>
              <a:alpha val="40000"/>
            </a:schemeClr>
          </a:glow>
        </a:effectLst>
      </dgm:spPr>
      <dgm:t>
        <a:bodyPr/>
        <a:lstStyle/>
        <a:p>
          <a:r>
            <a:rPr lang="en-US" sz="2400" dirty="0" smtClean="0"/>
            <a:t>Tool Identification Review </a:t>
          </a:r>
          <a:endParaRPr lang="en-US" sz="2400" b="0" dirty="0"/>
        </a:p>
      </dgm:t>
    </dgm:pt>
    <dgm:pt modelId="{57D87FD6-7125-433D-8690-A54D0F035CF1}" type="parTrans" cxnId="{AA8B674F-006F-434A-B501-74A80A665954}">
      <dgm:prSet/>
      <dgm:spPr>
        <a:effectLst>
          <a:glow rad="228600">
            <a:schemeClr val="accent6">
              <a:satMod val="175000"/>
              <a:alpha val="40000"/>
            </a:schemeClr>
          </a:glow>
        </a:effectLst>
      </dgm:spPr>
      <dgm:t>
        <a:bodyPr/>
        <a:lstStyle/>
        <a:p>
          <a:endParaRPr lang="en-US"/>
        </a:p>
      </dgm:t>
    </dgm:pt>
    <dgm:pt modelId="{C7F2AFBC-F69F-4AE5-AD39-55E5C1C00F0B}" type="sibTrans" cxnId="{AA8B674F-006F-434A-B501-74A80A665954}">
      <dgm:prSet/>
      <dgm:spPr/>
      <dgm:t>
        <a:bodyPr/>
        <a:lstStyle/>
        <a:p>
          <a:endParaRPr lang="en-US"/>
        </a:p>
      </dgm:t>
    </dgm:pt>
    <dgm:pt modelId="{51685743-60FF-4CD0-B69D-53C003C27DB6}">
      <dgm:prSet phldrT="[Text]" custT="1"/>
      <dgm:spPr>
        <a:solidFill>
          <a:schemeClr val="accent3"/>
        </a:solidFill>
      </dgm:spPr>
      <dgm:t>
        <a:bodyPr/>
        <a:lstStyle/>
        <a:p>
          <a:r>
            <a:rPr lang="en-US" sz="2400" dirty="0" smtClean="0"/>
            <a:t>Review of Manufacturing Skills Processes</a:t>
          </a:r>
          <a:endParaRPr lang="en-US" sz="2400" dirty="0"/>
        </a:p>
      </dgm:t>
    </dgm:pt>
    <dgm:pt modelId="{DCB07A85-BB24-420A-ADC5-3109CB2933FA}" type="parTrans" cxnId="{82EF1791-BEF6-4708-93A6-8207E0C81C25}">
      <dgm:prSet/>
      <dgm:spPr>
        <a:solidFill>
          <a:schemeClr val="accent3"/>
        </a:solidFill>
      </dgm:spPr>
      <dgm:t>
        <a:bodyPr/>
        <a:lstStyle/>
        <a:p>
          <a:endParaRPr lang="en-US"/>
        </a:p>
      </dgm:t>
    </dgm:pt>
    <dgm:pt modelId="{B7CBA114-49A3-4966-9CD6-D97D190DBFA9}" type="sibTrans" cxnId="{82EF1791-BEF6-4708-93A6-8207E0C81C25}">
      <dgm:prSet/>
      <dgm:spPr/>
      <dgm:t>
        <a:bodyPr/>
        <a:lstStyle/>
        <a:p>
          <a:endParaRPr lang="en-US"/>
        </a:p>
      </dgm:t>
    </dgm:pt>
    <dgm:pt modelId="{1BB94601-BC89-4B39-B0D6-1DB1A2F4C92F}" type="pres">
      <dgm:prSet presAssocID="{4DFFB18F-2FEA-4171-9496-12192E2BEC94}" presName="cycle" presStyleCnt="0">
        <dgm:presLayoutVars>
          <dgm:chMax val="1"/>
          <dgm:dir/>
          <dgm:animLvl val="ctr"/>
          <dgm:resizeHandles val="exact"/>
        </dgm:presLayoutVars>
      </dgm:prSet>
      <dgm:spPr/>
      <dgm:t>
        <a:bodyPr/>
        <a:lstStyle/>
        <a:p>
          <a:endParaRPr lang="en-US"/>
        </a:p>
      </dgm:t>
    </dgm:pt>
    <dgm:pt modelId="{222DA2A4-71BC-48DB-84B2-D3A1ABF2E0C7}" type="pres">
      <dgm:prSet presAssocID="{898A7F8F-41DA-4752-8413-AC6673102F8F}" presName="centerShape" presStyleLbl="node0" presStyleIdx="0" presStyleCnt="1"/>
      <dgm:spPr/>
      <dgm:t>
        <a:bodyPr/>
        <a:lstStyle/>
        <a:p>
          <a:endParaRPr lang="en-US"/>
        </a:p>
      </dgm:t>
    </dgm:pt>
    <dgm:pt modelId="{0EAB249F-8F2B-4018-8D02-BABEAB9D2974}" type="pres">
      <dgm:prSet presAssocID="{57D87FD6-7125-433D-8690-A54D0F035CF1}" presName="parTrans" presStyleLbl="bgSibTrans2D1" presStyleIdx="0" presStyleCnt="2"/>
      <dgm:spPr/>
      <dgm:t>
        <a:bodyPr/>
        <a:lstStyle/>
        <a:p>
          <a:endParaRPr lang="en-US"/>
        </a:p>
      </dgm:t>
    </dgm:pt>
    <dgm:pt modelId="{B24C5BE0-4C65-4563-99F8-DC75C195B078}" type="pres">
      <dgm:prSet presAssocID="{31654019-CEBD-489A-B819-6A2B820DF36C}" presName="node" presStyleLbl="node1" presStyleIdx="0" presStyleCnt="2" custScaleX="105037" custScaleY="107499">
        <dgm:presLayoutVars>
          <dgm:bulletEnabled val="1"/>
        </dgm:presLayoutVars>
      </dgm:prSet>
      <dgm:spPr/>
      <dgm:t>
        <a:bodyPr/>
        <a:lstStyle/>
        <a:p>
          <a:endParaRPr lang="en-US"/>
        </a:p>
      </dgm:t>
    </dgm:pt>
    <dgm:pt modelId="{3870995B-EFB8-4A9E-ADBD-1ED298E90241}" type="pres">
      <dgm:prSet presAssocID="{DCB07A85-BB24-420A-ADC5-3109CB2933FA}" presName="parTrans" presStyleLbl="bgSibTrans2D1" presStyleIdx="1" presStyleCnt="2"/>
      <dgm:spPr/>
      <dgm:t>
        <a:bodyPr/>
        <a:lstStyle/>
        <a:p>
          <a:endParaRPr lang="en-US"/>
        </a:p>
      </dgm:t>
    </dgm:pt>
    <dgm:pt modelId="{FAC87F06-00DA-40C0-AD1F-BA5377A8B32C}" type="pres">
      <dgm:prSet presAssocID="{51685743-60FF-4CD0-B69D-53C003C27DB6}" presName="node" presStyleLbl="node1" presStyleIdx="1" presStyleCnt="2" custScaleX="105313" custScaleY="99891" custRadScaleRad="101310" custRadScaleInc="-2045">
        <dgm:presLayoutVars>
          <dgm:bulletEnabled val="1"/>
        </dgm:presLayoutVars>
      </dgm:prSet>
      <dgm:spPr/>
      <dgm:t>
        <a:bodyPr/>
        <a:lstStyle/>
        <a:p>
          <a:endParaRPr lang="en-US"/>
        </a:p>
      </dgm:t>
    </dgm:pt>
  </dgm:ptLst>
  <dgm:cxnLst>
    <dgm:cxn modelId="{0190CD41-1B46-430B-A343-6468ACB72EEE}" type="presOf" srcId="{DCB07A85-BB24-420A-ADC5-3109CB2933FA}" destId="{3870995B-EFB8-4A9E-ADBD-1ED298E90241}" srcOrd="0" destOrd="0" presId="urn:microsoft.com/office/officeart/2005/8/layout/radial4"/>
    <dgm:cxn modelId="{AA8B674F-006F-434A-B501-74A80A665954}" srcId="{898A7F8F-41DA-4752-8413-AC6673102F8F}" destId="{31654019-CEBD-489A-B819-6A2B820DF36C}" srcOrd="0" destOrd="0" parTransId="{57D87FD6-7125-433D-8690-A54D0F035CF1}" sibTransId="{C7F2AFBC-F69F-4AE5-AD39-55E5C1C00F0B}"/>
    <dgm:cxn modelId="{82EF1791-BEF6-4708-93A6-8207E0C81C25}" srcId="{898A7F8F-41DA-4752-8413-AC6673102F8F}" destId="{51685743-60FF-4CD0-B69D-53C003C27DB6}" srcOrd="1" destOrd="0" parTransId="{DCB07A85-BB24-420A-ADC5-3109CB2933FA}" sibTransId="{B7CBA114-49A3-4966-9CD6-D97D190DBFA9}"/>
    <dgm:cxn modelId="{D5C43810-6C71-4140-B2FE-54F4FB53FBAB}" type="presOf" srcId="{57D87FD6-7125-433D-8690-A54D0F035CF1}" destId="{0EAB249F-8F2B-4018-8D02-BABEAB9D2974}" srcOrd="0" destOrd="0" presId="urn:microsoft.com/office/officeart/2005/8/layout/radial4"/>
    <dgm:cxn modelId="{75382B59-5C96-4C75-9300-260FE87B08EB}" type="presOf" srcId="{51685743-60FF-4CD0-B69D-53C003C27DB6}" destId="{FAC87F06-00DA-40C0-AD1F-BA5377A8B32C}" srcOrd="0" destOrd="0" presId="urn:microsoft.com/office/officeart/2005/8/layout/radial4"/>
    <dgm:cxn modelId="{826E370B-7477-4411-9BB5-9F94B2CEB291}" type="presOf" srcId="{31654019-CEBD-489A-B819-6A2B820DF36C}" destId="{B24C5BE0-4C65-4563-99F8-DC75C195B078}" srcOrd="0" destOrd="0" presId="urn:microsoft.com/office/officeart/2005/8/layout/radial4"/>
    <dgm:cxn modelId="{F9AA695D-75CD-47A6-A4EB-CE5D8C490E9D}" srcId="{4DFFB18F-2FEA-4171-9496-12192E2BEC94}" destId="{898A7F8F-41DA-4752-8413-AC6673102F8F}" srcOrd="0" destOrd="0" parTransId="{68348050-EF2D-4109-9C01-3D19320D46C1}" sibTransId="{1F67F822-09CE-46D5-98B8-C4B7D77B2201}"/>
    <dgm:cxn modelId="{6DE07F35-F5B3-4018-A9A1-418EFAB92278}" type="presOf" srcId="{4DFFB18F-2FEA-4171-9496-12192E2BEC94}" destId="{1BB94601-BC89-4B39-B0D6-1DB1A2F4C92F}" srcOrd="0" destOrd="0" presId="urn:microsoft.com/office/officeart/2005/8/layout/radial4"/>
    <dgm:cxn modelId="{9FA30A77-821F-40E2-A53A-5DEA188F406D}" type="presOf" srcId="{898A7F8F-41DA-4752-8413-AC6673102F8F}" destId="{222DA2A4-71BC-48DB-84B2-D3A1ABF2E0C7}" srcOrd="0" destOrd="0" presId="urn:microsoft.com/office/officeart/2005/8/layout/radial4"/>
    <dgm:cxn modelId="{6A2CD7FF-98F5-4A06-A989-0BA1182055D2}" type="presParOf" srcId="{1BB94601-BC89-4B39-B0D6-1DB1A2F4C92F}" destId="{222DA2A4-71BC-48DB-84B2-D3A1ABF2E0C7}" srcOrd="0" destOrd="0" presId="urn:microsoft.com/office/officeart/2005/8/layout/radial4"/>
    <dgm:cxn modelId="{EFBDD9E6-887E-4804-A807-28426FDE9A39}" type="presParOf" srcId="{1BB94601-BC89-4B39-B0D6-1DB1A2F4C92F}" destId="{0EAB249F-8F2B-4018-8D02-BABEAB9D2974}" srcOrd="1" destOrd="0" presId="urn:microsoft.com/office/officeart/2005/8/layout/radial4"/>
    <dgm:cxn modelId="{FD016F8A-48DA-481A-93F1-E4D68A8F4EF7}" type="presParOf" srcId="{1BB94601-BC89-4B39-B0D6-1DB1A2F4C92F}" destId="{B24C5BE0-4C65-4563-99F8-DC75C195B078}" srcOrd="2" destOrd="0" presId="urn:microsoft.com/office/officeart/2005/8/layout/radial4"/>
    <dgm:cxn modelId="{23E6E31A-0E4C-4A40-8A43-CE79F4AA05C3}" type="presParOf" srcId="{1BB94601-BC89-4B39-B0D6-1DB1A2F4C92F}" destId="{3870995B-EFB8-4A9E-ADBD-1ED298E90241}" srcOrd="3" destOrd="0" presId="urn:microsoft.com/office/officeart/2005/8/layout/radial4"/>
    <dgm:cxn modelId="{135F5B36-23AF-4EE3-85C0-81F80AD382E8}" type="presParOf" srcId="{1BB94601-BC89-4B39-B0D6-1DB1A2F4C92F}" destId="{FAC87F06-00DA-40C0-AD1F-BA5377A8B32C}" srcOrd="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FFB18F-2FEA-4171-9496-12192E2BEC94}"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en-US"/>
        </a:p>
      </dgm:t>
    </dgm:pt>
    <dgm:pt modelId="{898A7F8F-41DA-4752-8413-AC6673102F8F}">
      <dgm:prSet phldrT="[Text]" custT="1"/>
      <dgm:spPr/>
      <dgm:t>
        <a:bodyPr/>
        <a:lstStyle/>
        <a:p>
          <a:r>
            <a:rPr lang="en-US" sz="2400" b="0" dirty="0" smtClean="0"/>
            <a:t>Practice and Assessment</a:t>
          </a:r>
          <a:endParaRPr lang="en-US" sz="2400" b="0" dirty="0">
            <a:solidFill>
              <a:schemeClr val="bg1"/>
            </a:solidFill>
          </a:endParaRPr>
        </a:p>
      </dgm:t>
    </dgm:pt>
    <dgm:pt modelId="{68348050-EF2D-4109-9C01-3D19320D46C1}" type="parTrans" cxnId="{F9AA695D-75CD-47A6-A4EB-CE5D8C490E9D}">
      <dgm:prSet/>
      <dgm:spPr/>
      <dgm:t>
        <a:bodyPr/>
        <a:lstStyle/>
        <a:p>
          <a:endParaRPr lang="en-US"/>
        </a:p>
      </dgm:t>
    </dgm:pt>
    <dgm:pt modelId="{1F67F822-09CE-46D5-98B8-C4B7D77B2201}" type="sibTrans" cxnId="{F9AA695D-75CD-47A6-A4EB-CE5D8C490E9D}">
      <dgm:prSet/>
      <dgm:spPr/>
      <dgm:t>
        <a:bodyPr/>
        <a:lstStyle/>
        <a:p>
          <a:endParaRPr lang="en-US"/>
        </a:p>
      </dgm:t>
    </dgm:pt>
    <dgm:pt modelId="{31654019-CEBD-489A-B819-6A2B820DF36C}">
      <dgm:prSet phldrT="[Text]" custT="1"/>
      <dgm:spPr>
        <a:effectLst/>
      </dgm:spPr>
      <dgm:t>
        <a:bodyPr/>
        <a:lstStyle/>
        <a:p>
          <a:r>
            <a:rPr lang="en-US" sz="2400" dirty="0" smtClean="0"/>
            <a:t>Tool Identification Review </a:t>
          </a:r>
          <a:endParaRPr lang="en-US" sz="2400" b="0" dirty="0"/>
        </a:p>
      </dgm:t>
    </dgm:pt>
    <dgm:pt modelId="{57D87FD6-7125-433D-8690-A54D0F035CF1}" type="parTrans" cxnId="{AA8B674F-006F-434A-B501-74A80A665954}">
      <dgm:prSet/>
      <dgm:spPr>
        <a:effectLst/>
      </dgm:spPr>
      <dgm:t>
        <a:bodyPr/>
        <a:lstStyle/>
        <a:p>
          <a:endParaRPr lang="en-US"/>
        </a:p>
      </dgm:t>
    </dgm:pt>
    <dgm:pt modelId="{C7F2AFBC-F69F-4AE5-AD39-55E5C1C00F0B}" type="sibTrans" cxnId="{AA8B674F-006F-434A-B501-74A80A665954}">
      <dgm:prSet/>
      <dgm:spPr/>
      <dgm:t>
        <a:bodyPr/>
        <a:lstStyle/>
        <a:p>
          <a:endParaRPr lang="en-US"/>
        </a:p>
      </dgm:t>
    </dgm:pt>
    <dgm:pt modelId="{51685743-60FF-4CD0-B69D-53C003C27DB6}">
      <dgm:prSet phldrT="[Text]" custT="1"/>
      <dgm:spPr>
        <a:solidFill>
          <a:schemeClr val="accent3"/>
        </a:solidFill>
        <a:effectLst>
          <a:glow rad="228600">
            <a:schemeClr val="accent3">
              <a:satMod val="175000"/>
              <a:alpha val="40000"/>
            </a:schemeClr>
          </a:glow>
        </a:effectLst>
      </dgm:spPr>
      <dgm:t>
        <a:bodyPr/>
        <a:lstStyle/>
        <a:p>
          <a:r>
            <a:rPr lang="en-US" sz="2400" dirty="0" smtClean="0"/>
            <a:t>Review of Manufacturing Skills Processes</a:t>
          </a:r>
          <a:endParaRPr lang="en-US" sz="2400" dirty="0"/>
        </a:p>
      </dgm:t>
    </dgm:pt>
    <dgm:pt modelId="{DCB07A85-BB24-420A-ADC5-3109CB2933FA}" type="parTrans" cxnId="{82EF1791-BEF6-4708-93A6-8207E0C81C25}">
      <dgm:prSet/>
      <dgm:spPr>
        <a:solidFill>
          <a:schemeClr val="accent3"/>
        </a:solidFill>
        <a:effectLst>
          <a:glow rad="228600">
            <a:schemeClr val="accent3">
              <a:satMod val="175000"/>
              <a:alpha val="40000"/>
            </a:schemeClr>
          </a:glow>
        </a:effectLst>
      </dgm:spPr>
      <dgm:t>
        <a:bodyPr/>
        <a:lstStyle/>
        <a:p>
          <a:endParaRPr lang="en-US"/>
        </a:p>
      </dgm:t>
    </dgm:pt>
    <dgm:pt modelId="{B7CBA114-49A3-4966-9CD6-D97D190DBFA9}" type="sibTrans" cxnId="{82EF1791-BEF6-4708-93A6-8207E0C81C25}">
      <dgm:prSet/>
      <dgm:spPr/>
      <dgm:t>
        <a:bodyPr/>
        <a:lstStyle/>
        <a:p>
          <a:endParaRPr lang="en-US"/>
        </a:p>
      </dgm:t>
    </dgm:pt>
    <dgm:pt modelId="{1BB94601-BC89-4B39-B0D6-1DB1A2F4C92F}" type="pres">
      <dgm:prSet presAssocID="{4DFFB18F-2FEA-4171-9496-12192E2BEC94}" presName="cycle" presStyleCnt="0">
        <dgm:presLayoutVars>
          <dgm:chMax val="1"/>
          <dgm:dir/>
          <dgm:animLvl val="ctr"/>
          <dgm:resizeHandles val="exact"/>
        </dgm:presLayoutVars>
      </dgm:prSet>
      <dgm:spPr/>
      <dgm:t>
        <a:bodyPr/>
        <a:lstStyle/>
        <a:p>
          <a:endParaRPr lang="en-US"/>
        </a:p>
      </dgm:t>
    </dgm:pt>
    <dgm:pt modelId="{222DA2A4-71BC-48DB-84B2-D3A1ABF2E0C7}" type="pres">
      <dgm:prSet presAssocID="{898A7F8F-41DA-4752-8413-AC6673102F8F}" presName="centerShape" presStyleLbl="node0" presStyleIdx="0" presStyleCnt="1"/>
      <dgm:spPr/>
      <dgm:t>
        <a:bodyPr/>
        <a:lstStyle/>
        <a:p>
          <a:endParaRPr lang="en-US"/>
        </a:p>
      </dgm:t>
    </dgm:pt>
    <dgm:pt modelId="{0EAB249F-8F2B-4018-8D02-BABEAB9D2974}" type="pres">
      <dgm:prSet presAssocID="{57D87FD6-7125-433D-8690-A54D0F035CF1}" presName="parTrans" presStyleLbl="bgSibTrans2D1" presStyleIdx="0" presStyleCnt="2"/>
      <dgm:spPr/>
      <dgm:t>
        <a:bodyPr/>
        <a:lstStyle/>
        <a:p>
          <a:endParaRPr lang="en-US"/>
        </a:p>
      </dgm:t>
    </dgm:pt>
    <dgm:pt modelId="{B24C5BE0-4C65-4563-99F8-DC75C195B078}" type="pres">
      <dgm:prSet presAssocID="{31654019-CEBD-489A-B819-6A2B820DF36C}" presName="node" presStyleLbl="node1" presStyleIdx="0" presStyleCnt="2" custScaleX="105037" custScaleY="107499">
        <dgm:presLayoutVars>
          <dgm:bulletEnabled val="1"/>
        </dgm:presLayoutVars>
      </dgm:prSet>
      <dgm:spPr/>
      <dgm:t>
        <a:bodyPr/>
        <a:lstStyle/>
        <a:p>
          <a:endParaRPr lang="en-US"/>
        </a:p>
      </dgm:t>
    </dgm:pt>
    <dgm:pt modelId="{3870995B-EFB8-4A9E-ADBD-1ED298E90241}" type="pres">
      <dgm:prSet presAssocID="{DCB07A85-BB24-420A-ADC5-3109CB2933FA}" presName="parTrans" presStyleLbl="bgSibTrans2D1" presStyleIdx="1" presStyleCnt="2"/>
      <dgm:spPr/>
      <dgm:t>
        <a:bodyPr/>
        <a:lstStyle/>
        <a:p>
          <a:endParaRPr lang="en-US"/>
        </a:p>
      </dgm:t>
    </dgm:pt>
    <dgm:pt modelId="{FAC87F06-00DA-40C0-AD1F-BA5377A8B32C}" type="pres">
      <dgm:prSet presAssocID="{51685743-60FF-4CD0-B69D-53C003C27DB6}" presName="node" presStyleLbl="node1" presStyleIdx="1" presStyleCnt="2" custScaleX="105313" custScaleY="99891" custRadScaleRad="101310" custRadScaleInc="-2045">
        <dgm:presLayoutVars>
          <dgm:bulletEnabled val="1"/>
        </dgm:presLayoutVars>
      </dgm:prSet>
      <dgm:spPr/>
      <dgm:t>
        <a:bodyPr/>
        <a:lstStyle/>
        <a:p>
          <a:endParaRPr lang="en-US"/>
        </a:p>
      </dgm:t>
    </dgm:pt>
  </dgm:ptLst>
  <dgm:cxnLst>
    <dgm:cxn modelId="{AA8B674F-006F-434A-B501-74A80A665954}" srcId="{898A7F8F-41DA-4752-8413-AC6673102F8F}" destId="{31654019-CEBD-489A-B819-6A2B820DF36C}" srcOrd="0" destOrd="0" parTransId="{57D87FD6-7125-433D-8690-A54D0F035CF1}" sibTransId="{C7F2AFBC-F69F-4AE5-AD39-55E5C1C00F0B}"/>
    <dgm:cxn modelId="{46EDCC8E-192C-4C36-9F90-FB7AFAEC0AF6}" type="presOf" srcId="{51685743-60FF-4CD0-B69D-53C003C27DB6}" destId="{FAC87F06-00DA-40C0-AD1F-BA5377A8B32C}" srcOrd="0" destOrd="0" presId="urn:microsoft.com/office/officeart/2005/8/layout/radial4"/>
    <dgm:cxn modelId="{F9AA695D-75CD-47A6-A4EB-CE5D8C490E9D}" srcId="{4DFFB18F-2FEA-4171-9496-12192E2BEC94}" destId="{898A7F8F-41DA-4752-8413-AC6673102F8F}" srcOrd="0" destOrd="0" parTransId="{68348050-EF2D-4109-9C01-3D19320D46C1}" sibTransId="{1F67F822-09CE-46D5-98B8-C4B7D77B2201}"/>
    <dgm:cxn modelId="{E825F5AB-29C9-44EF-B1F4-0A60AC37D01A}" type="presOf" srcId="{57D87FD6-7125-433D-8690-A54D0F035CF1}" destId="{0EAB249F-8F2B-4018-8D02-BABEAB9D2974}" srcOrd="0" destOrd="0" presId="urn:microsoft.com/office/officeart/2005/8/layout/radial4"/>
    <dgm:cxn modelId="{5645D822-6106-48C9-B0D7-DF20A78D7225}" type="presOf" srcId="{31654019-CEBD-489A-B819-6A2B820DF36C}" destId="{B24C5BE0-4C65-4563-99F8-DC75C195B078}" srcOrd="0" destOrd="0" presId="urn:microsoft.com/office/officeart/2005/8/layout/radial4"/>
    <dgm:cxn modelId="{CF9E9442-FE13-4228-A97C-8FF62E727827}" type="presOf" srcId="{DCB07A85-BB24-420A-ADC5-3109CB2933FA}" destId="{3870995B-EFB8-4A9E-ADBD-1ED298E90241}" srcOrd="0" destOrd="0" presId="urn:microsoft.com/office/officeart/2005/8/layout/radial4"/>
    <dgm:cxn modelId="{82EF1791-BEF6-4708-93A6-8207E0C81C25}" srcId="{898A7F8F-41DA-4752-8413-AC6673102F8F}" destId="{51685743-60FF-4CD0-B69D-53C003C27DB6}" srcOrd="1" destOrd="0" parTransId="{DCB07A85-BB24-420A-ADC5-3109CB2933FA}" sibTransId="{B7CBA114-49A3-4966-9CD6-D97D190DBFA9}"/>
    <dgm:cxn modelId="{68D19323-631B-4771-816D-F4AB1F7C73EA}" type="presOf" srcId="{4DFFB18F-2FEA-4171-9496-12192E2BEC94}" destId="{1BB94601-BC89-4B39-B0D6-1DB1A2F4C92F}" srcOrd="0" destOrd="0" presId="urn:microsoft.com/office/officeart/2005/8/layout/radial4"/>
    <dgm:cxn modelId="{D9529EE2-0197-4D1D-9063-E1254CBD1AC6}" type="presOf" srcId="{898A7F8F-41DA-4752-8413-AC6673102F8F}" destId="{222DA2A4-71BC-48DB-84B2-D3A1ABF2E0C7}" srcOrd="0" destOrd="0" presId="urn:microsoft.com/office/officeart/2005/8/layout/radial4"/>
    <dgm:cxn modelId="{F3F93A01-59D7-45CD-ACAB-C36E11232B28}" type="presParOf" srcId="{1BB94601-BC89-4B39-B0D6-1DB1A2F4C92F}" destId="{222DA2A4-71BC-48DB-84B2-D3A1ABF2E0C7}" srcOrd="0" destOrd="0" presId="urn:microsoft.com/office/officeart/2005/8/layout/radial4"/>
    <dgm:cxn modelId="{76F3985A-DD8E-4A9A-B2C8-191C5D540353}" type="presParOf" srcId="{1BB94601-BC89-4B39-B0D6-1DB1A2F4C92F}" destId="{0EAB249F-8F2B-4018-8D02-BABEAB9D2974}" srcOrd="1" destOrd="0" presId="urn:microsoft.com/office/officeart/2005/8/layout/radial4"/>
    <dgm:cxn modelId="{BED3970E-3E5D-41E7-8086-9D3925FCDF47}" type="presParOf" srcId="{1BB94601-BC89-4B39-B0D6-1DB1A2F4C92F}" destId="{B24C5BE0-4C65-4563-99F8-DC75C195B078}" srcOrd="2" destOrd="0" presId="urn:microsoft.com/office/officeart/2005/8/layout/radial4"/>
    <dgm:cxn modelId="{144613FD-DC92-4E60-B897-847BA575CB2B}" type="presParOf" srcId="{1BB94601-BC89-4B39-B0D6-1DB1A2F4C92F}" destId="{3870995B-EFB8-4A9E-ADBD-1ED298E90241}" srcOrd="3" destOrd="0" presId="urn:microsoft.com/office/officeart/2005/8/layout/radial4"/>
    <dgm:cxn modelId="{C9A0F370-A7DA-4DC5-9B10-9783A0477A4A}" type="presParOf" srcId="{1BB94601-BC89-4B39-B0D6-1DB1A2F4C92F}" destId="{FAC87F06-00DA-40C0-AD1F-BA5377A8B32C}" srcOrd="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2DA2A4-71BC-48DB-84B2-D3A1ABF2E0C7}">
      <dsp:nvSpPr>
        <dsp:cNvPr id="0" name=""/>
        <dsp:cNvSpPr/>
      </dsp:nvSpPr>
      <dsp:spPr>
        <a:xfrm>
          <a:off x="2866481" y="2096171"/>
          <a:ext cx="2645568" cy="26455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0" kern="1200" dirty="0" smtClean="0"/>
            <a:t>Practice and Assessment</a:t>
          </a:r>
          <a:endParaRPr lang="en-US" sz="2400" b="0" kern="1200" dirty="0">
            <a:solidFill>
              <a:schemeClr val="bg1"/>
            </a:solidFill>
          </a:endParaRPr>
        </a:p>
      </dsp:txBody>
      <dsp:txXfrm>
        <a:off x="3253915" y="2483605"/>
        <a:ext cx="1870700" cy="1870700"/>
      </dsp:txXfrm>
    </dsp:sp>
    <dsp:sp modelId="{0EAB249F-8F2B-4018-8D02-BABEAB9D2974}">
      <dsp:nvSpPr>
        <dsp:cNvPr id="0" name=""/>
        <dsp:cNvSpPr/>
      </dsp:nvSpPr>
      <dsp:spPr>
        <a:xfrm rot="12900000">
          <a:off x="1067939" y="1601675"/>
          <a:ext cx="2128766" cy="753987"/>
        </a:xfrm>
        <a:prstGeom prst="leftArrow">
          <a:avLst>
            <a:gd name="adj1" fmla="val 60000"/>
            <a:gd name="adj2" fmla="val 50000"/>
          </a:avLst>
        </a:prstGeom>
        <a:solidFill>
          <a:schemeClr val="accent2">
            <a:hueOff val="0"/>
            <a:satOff val="0"/>
            <a:lumOff val="0"/>
            <a:alphaOff val="0"/>
          </a:schemeClr>
        </a:solidFill>
        <a:ln>
          <a:noFill/>
        </a:ln>
        <a:effectLst>
          <a:glow rad="228600">
            <a:schemeClr val="accent6">
              <a:satMod val="175000"/>
              <a:alpha val="40000"/>
            </a:schemeClr>
          </a:glow>
        </a:effectLst>
      </dsp:spPr>
      <dsp:style>
        <a:lnRef idx="0">
          <a:scrgbClr r="0" g="0" b="0"/>
        </a:lnRef>
        <a:fillRef idx="1">
          <a:scrgbClr r="0" g="0" b="0"/>
        </a:fillRef>
        <a:effectRef idx="0">
          <a:scrgbClr r="0" g="0" b="0"/>
        </a:effectRef>
        <a:fontRef idx="minor">
          <a:schemeClr val="lt1"/>
        </a:fontRef>
      </dsp:style>
    </dsp:sp>
    <dsp:sp modelId="{B24C5BE0-4C65-4563-99F8-DC75C195B078}">
      <dsp:nvSpPr>
        <dsp:cNvPr id="0" name=""/>
        <dsp:cNvSpPr/>
      </dsp:nvSpPr>
      <dsp:spPr>
        <a:xfrm>
          <a:off x="-59511" y="287459"/>
          <a:ext cx="2639884" cy="216140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a:glow rad="228600">
            <a:schemeClr val="accent6">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kern="1200" dirty="0" smtClean="0"/>
            <a:t>Tool Identification Review </a:t>
          </a:r>
          <a:endParaRPr lang="en-US" sz="2400" b="0" kern="1200" dirty="0"/>
        </a:p>
      </dsp:txBody>
      <dsp:txXfrm>
        <a:off x="3795" y="350765"/>
        <a:ext cx="2513272" cy="2034797"/>
      </dsp:txXfrm>
    </dsp:sp>
    <dsp:sp modelId="{3870995B-EFB8-4A9E-ADBD-1ED298E90241}">
      <dsp:nvSpPr>
        <dsp:cNvPr id="0" name=""/>
        <dsp:cNvSpPr/>
      </dsp:nvSpPr>
      <dsp:spPr>
        <a:xfrm rot="19389570">
          <a:off x="5132148" y="1521541"/>
          <a:ext cx="2173028" cy="753987"/>
        </a:xfrm>
        <a:prstGeom prst="leftArrow">
          <a:avLst>
            <a:gd name="adj1" fmla="val 60000"/>
            <a:gd name="adj2" fmla="val 50000"/>
          </a:avLst>
        </a:prstGeom>
        <a:solidFill>
          <a:schemeClr val="accent3"/>
        </a:solidFill>
        <a:ln>
          <a:noFill/>
        </a:ln>
        <a:effectLst/>
      </dsp:spPr>
      <dsp:style>
        <a:lnRef idx="0">
          <a:scrgbClr r="0" g="0" b="0"/>
        </a:lnRef>
        <a:fillRef idx="1">
          <a:scrgbClr r="0" g="0" b="0"/>
        </a:fillRef>
        <a:effectRef idx="0">
          <a:scrgbClr r="0" g="0" b="0"/>
        </a:effectRef>
        <a:fontRef idx="minor">
          <a:schemeClr val="lt1"/>
        </a:fontRef>
      </dsp:style>
    </dsp:sp>
    <dsp:sp modelId="{FAC87F06-00DA-40C0-AD1F-BA5377A8B32C}">
      <dsp:nvSpPr>
        <dsp:cNvPr id="0" name=""/>
        <dsp:cNvSpPr/>
      </dsp:nvSpPr>
      <dsp:spPr>
        <a:xfrm>
          <a:off x="5764798" y="242851"/>
          <a:ext cx="2646821" cy="2008440"/>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kern="1200" dirty="0" smtClean="0"/>
            <a:t>Review of Manufacturing Skills Processes</a:t>
          </a:r>
          <a:endParaRPr lang="en-US" sz="2400" kern="1200" dirty="0"/>
        </a:p>
      </dsp:txBody>
      <dsp:txXfrm>
        <a:off x="5823623" y="301676"/>
        <a:ext cx="2529171" cy="18907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2DA2A4-71BC-48DB-84B2-D3A1ABF2E0C7}">
      <dsp:nvSpPr>
        <dsp:cNvPr id="0" name=""/>
        <dsp:cNvSpPr/>
      </dsp:nvSpPr>
      <dsp:spPr>
        <a:xfrm>
          <a:off x="2866481" y="2096171"/>
          <a:ext cx="2645568" cy="26455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0" kern="1200" dirty="0" smtClean="0"/>
            <a:t>Practice and Assessment</a:t>
          </a:r>
          <a:endParaRPr lang="en-US" sz="2400" b="0" kern="1200" dirty="0">
            <a:solidFill>
              <a:schemeClr val="bg1"/>
            </a:solidFill>
          </a:endParaRPr>
        </a:p>
      </dsp:txBody>
      <dsp:txXfrm>
        <a:off x="3253915" y="2483605"/>
        <a:ext cx="1870700" cy="1870700"/>
      </dsp:txXfrm>
    </dsp:sp>
    <dsp:sp modelId="{0EAB249F-8F2B-4018-8D02-BABEAB9D2974}">
      <dsp:nvSpPr>
        <dsp:cNvPr id="0" name=""/>
        <dsp:cNvSpPr/>
      </dsp:nvSpPr>
      <dsp:spPr>
        <a:xfrm rot="12900000">
          <a:off x="1067939" y="1601675"/>
          <a:ext cx="2128766" cy="753987"/>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24C5BE0-4C65-4563-99F8-DC75C195B078}">
      <dsp:nvSpPr>
        <dsp:cNvPr id="0" name=""/>
        <dsp:cNvSpPr/>
      </dsp:nvSpPr>
      <dsp:spPr>
        <a:xfrm>
          <a:off x="-59511" y="287459"/>
          <a:ext cx="2639884" cy="216140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kern="1200" dirty="0" smtClean="0"/>
            <a:t>Tool Identification Review </a:t>
          </a:r>
          <a:endParaRPr lang="en-US" sz="2400" b="0" kern="1200" dirty="0"/>
        </a:p>
      </dsp:txBody>
      <dsp:txXfrm>
        <a:off x="3795" y="350765"/>
        <a:ext cx="2513272" cy="2034797"/>
      </dsp:txXfrm>
    </dsp:sp>
    <dsp:sp modelId="{3870995B-EFB8-4A9E-ADBD-1ED298E90241}">
      <dsp:nvSpPr>
        <dsp:cNvPr id="0" name=""/>
        <dsp:cNvSpPr/>
      </dsp:nvSpPr>
      <dsp:spPr>
        <a:xfrm rot="19389570">
          <a:off x="5132148" y="1521541"/>
          <a:ext cx="2173028" cy="753987"/>
        </a:xfrm>
        <a:prstGeom prst="leftArrow">
          <a:avLst>
            <a:gd name="adj1" fmla="val 60000"/>
            <a:gd name="adj2" fmla="val 50000"/>
          </a:avLst>
        </a:prstGeom>
        <a:solidFill>
          <a:schemeClr val="accent3"/>
        </a:solidFill>
        <a:ln>
          <a:noFill/>
        </a:ln>
        <a:effectLst>
          <a:glow rad="228600">
            <a:schemeClr val="accent3">
              <a:satMod val="175000"/>
              <a:alpha val="40000"/>
            </a:schemeClr>
          </a:glow>
        </a:effectLst>
      </dsp:spPr>
      <dsp:style>
        <a:lnRef idx="0">
          <a:scrgbClr r="0" g="0" b="0"/>
        </a:lnRef>
        <a:fillRef idx="1">
          <a:scrgbClr r="0" g="0" b="0"/>
        </a:fillRef>
        <a:effectRef idx="0">
          <a:scrgbClr r="0" g="0" b="0"/>
        </a:effectRef>
        <a:fontRef idx="minor">
          <a:schemeClr val="lt1"/>
        </a:fontRef>
      </dsp:style>
    </dsp:sp>
    <dsp:sp modelId="{FAC87F06-00DA-40C0-AD1F-BA5377A8B32C}">
      <dsp:nvSpPr>
        <dsp:cNvPr id="0" name=""/>
        <dsp:cNvSpPr/>
      </dsp:nvSpPr>
      <dsp:spPr>
        <a:xfrm>
          <a:off x="5764798" y="242851"/>
          <a:ext cx="2646821" cy="2008440"/>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a:glow rad="2286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kern="1200" dirty="0" smtClean="0"/>
            <a:t>Review of Manufacturing Skills Processes</a:t>
          </a:r>
          <a:endParaRPr lang="en-US" sz="2400" kern="1200" dirty="0"/>
        </a:p>
      </dsp:txBody>
      <dsp:txXfrm>
        <a:off x="5823623" y="301676"/>
        <a:ext cx="2529171" cy="1890790"/>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2611"/>
          </a:xfrm>
          <a:prstGeom prst="rect">
            <a:avLst/>
          </a:prstGeom>
        </p:spPr>
        <p:txBody>
          <a:bodyPr vert="horz" lIns="92309" tIns="46154" rIns="92309" bIns="46154" rtlCol="0"/>
          <a:lstStyle>
            <a:lvl1pPr algn="l">
              <a:defRPr sz="1200"/>
            </a:lvl1pPr>
          </a:lstStyle>
          <a:p>
            <a:endParaRPr lang="en-US" dirty="0"/>
          </a:p>
        </p:txBody>
      </p:sp>
      <p:sp>
        <p:nvSpPr>
          <p:cNvPr id="3" name="Date Placeholder 2"/>
          <p:cNvSpPr>
            <a:spLocks noGrp="1"/>
          </p:cNvSpPr>
          <p:nvPr>
            <p:ph type="dt" sz="quarter" idx="1"/>
          </p:nvPr>
        </p:nvSpPr>
        <p:spPr>
          <a:xfrm>
            <a:off x="3927775" y="0"/>
            <a:ext cx="3004820" cy="462611"/>
          </a:xfrm>
          <a:prstGeom prst="rect">
            <a:avLst/>
          </a:prstGeom>
        </p:spPr>
        <p:txBody>
          <a:bodyPr vert="horz" lIns="92309" tIns="46154" rIns="92309" bIns="46154" rtlCol="0"/>
          <a:lstStyle>
            <a:lvl1pPr algn="r">
              <a:defRPr sz="1200"/>
            </a:lvl1pPr>
          </a:lstStyle>
          <a:p>
            <a:fld id="{7979CED3-7454-44DA-ADE9-8B23B265CE46}" type="datetimeFigureOut">
              <a:rPr lang="en-US" smtClean="0"/>
              <a:t>8/21/2018</a:t>
            </a:fld>
            <a:endParaRPr lang="en-US" dirty="0"/>
          </a:p>
        </p:txBody>
      </p:sp>
      <p:sp>
        <p:nvSpPr>
          <p:cNvPr id="4" name="Footer Placeholder 3"/>
          <p:cNvSpPr>
            <a:spLocks noGrp="1"/>
          </p:cNvSpPr>
          <p:nvPr>
            <p:ph type="ftr" sz="quarter" idx="2"/>
          </p:nvPr>
        </p:nvSpPr>
        <p:spPr>
          <a:xfrm>
            <a:off x="0" y="8757590"/>
            <a:ext cx="3004820" cy="462610"/>
          </a:xfrm>
          <a:prstGeom prst="rect">
            <a:avLst/>
          </a:prstGeom>
        </p:spPr>
        <p:txBody>
          <a:bodyPr vert="horz" lIns="92309" tIns="46154" rIns="92309" bIns="4615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27775" y="8757590"/>
            <a:ext cx="3004820" cy="462610"/>
          </a:xfrm>
          <a:prstGeom prst="rect">
            <a:avLst/>
          </a:prstGeom>
        </p:spPr>
        <p:txBody>
          <a:bodyPr vert="horz" lIns="92309" tIns="46154" rIns="92309" bIns="46154" rtlCol="0" anchor="b"/>
          <a:lstStyle>
            <a:lvl1pPr algn="r">
              <a:defRPr sz="1200"/>
            </a:lvl1pPr>
          </a:lstStyle>
          <a:p>
            <a:fld id="{3817C90A-615E-4544-84B9-B5B3C27E0AD4}" type="slidenum">
              <a:rPr lang="en-US" smtClean="0"/>
              <a:t>‹#›</a:t>
            </a:fld>
            <a:endParaRPr lang="en-US" dirty="0"/>
          </a:p>
        </p:txBody>
      </p:sp>
    </p:spTree>
    <p:extLst>
      <p:ext uri="{BB962C8B-B14F-4D97-AF65-F5344CB8AC3E}">
        <p14:creationId xmlns:p14="http://schemas.microsoft.com/office/powerpoint/2010/main" val="28123219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309" tIns="46154" rIns="92309" bIns="46154" rtlCol="0"/>
          <a:lstStyle>
            <a:lvl1pPr algn="l">
              <a:defRPr sz="1200"/>
            </a:lvl1pPr>
          </a:lstStyle>
          <a:p>
            <a:pPr>
              <a:defRPr/>
            </a:pPr>
            <a:endParaRPr lang="en-US" dirty="0"/>
          </a:p>
        </p:txBody>
      </p:sp>
      <p:sp>
        <p:nvSpPr>
          <p:cNvPr id="3" name="Date Placeholder 2"/>
          <p:cNvSpPr>
            <a:spLocks noGrp="1"/>
          </p:cNvSpPr>
          <p:nvPr>
            <p:ph type="dt" idx="1"/>
          </p:nvPr>
        </p:nvSpPr>
        <p:spPr>
          <a:xfrm>
            <a:off x="3927775" y="0"/>
            <a:ext cx="3004820" cy="461010"/>
          </a:xfrm>
          <a:prstGeom prst="rect">
            <a:avLst/>
          </a:prstGeom>
        </p:spPr>
        <p:txBody>
          <a:bodyPr vert="horz" lIns="92309" tIns="46154" rIns="92309" bIns="46154" rtlCol="0"/>
          <a:lstStyle>
            <a:lvl1pPr algn="r">
              <a:defRPr sz="1200"/>
            </a:lvl1pPr>
          </a:lstStyle>
          <a:p>
            <a:pPr>
              <a:defRPr/>
            </a:pPr>
            <a:fld id="{4541E53B-E8FF-444E-8CB6-34045BC762FC}" type="datetimeFigureOut">
              <a:rPr lang="en-US"/>
              <a:pPr>
                <a:defRPr/>
              </a:pPr>
              <a:t>8/21/2018</a:t>
            </a:fld>
            <a:endParaRPr lang="en-US" dirty="0"/>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309" tIns="46154" rIns="92309" bIns="46154" rtlCol="0" anchor="ctr"/>
          <a:lstStyle/>
          <a:p>
            <a:pPr lvl="0"/>
            <a:endParaRPr lang="en-US" noProof="0" dirty="0" smtClean="0"/>
          </a:p>
        </p:txBody>
      </p:sp>
      <p:sp>
        <p:nvSpPr>
          <p:cNvPr id="5" name="Notes Placeholder 4"/>
          <p:cNvSpPr>
            <a:spLocks noGrp="1"/>
          </p:cNvSpPr>
          <p:nvPr>
            <p:ph type="body" sz="quarter" idx="3"/>
          </p:nvPr>
        </p:nvSpPr>
        <p:spPr>
          <a:xfrm>
            <a:off x="693420" y="4379595"/>
            <a:ext cx="5547360" cy="4149090"/>
          </a:xfrm>
          <a:prstGeom prst="rect">
            <a:avLst/>
          </a:prstGeom>
        </p:spPr>
        <p:txBody>
          <a:bodyPr vert="horz" lIns="92309" tIns="46154" rIns="92309" bIns="46154"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757590"/>
            <a:ext cx="3004820" cy="461010"/>
          </a:xfrm>
          <a:prstGeom prst="rect">
            <a:avLst/>
          </a:prstGeom>
        </p:spPr>
        <p:txBody>
          <a:bodyPr vert="horz" lIns="92309" tIns="46154" rIns="92309" bIns="46154"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927775" y="8757590"/>
            <a:ext cx="3004820" cy="461010"/>
          </a:xfrm>
          <a:prstGeom prst="rect">
            <a:avLst/>
          </a:prstGeom>
        </p:spPr>
        <p:txBody>
          <a:bodyPr vert="horz" lIns="92309" tIns="46154" rIns="92309" bIns="46154" rtlCol="0" anchor="b"/>
          <a:lstStyle>
            <a:lvl1pPr algn="r">
              <a:defRPr sz="1200"/>
            </a:lvl1pPr>
          </a:lstStyle>
          <a:p>
            <a:pPr>
              <a:defRPr/>
            </a:pPr>
            <a:fld id="{2B04D963-A5B6-4745-8714-0E57277FB680}" type="slidenum">
              <a:rPr lang="en-US"/>
              <a:pPr>
                <a:defRPr/>
              </a:pPr>
              <a:t>‹#›</a:t>
            </a:fld>
            <a:endParaRPr lang="en-US" dirty="0"/>
          </a:p>
        </p:txBody>
      </p:sp>
    </p:spTree>
    <p:extLst>
      <p:ext uri="{BB962C8B-B14F-4D97-AF65-F5344CB8AC3E}">
        <p14:creationId xmlns:p14="http://schemas.microsoft.com/office/powerpoint/2010/main" val="40166698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2</a:t>
            </a:fld>
            <a:endParaRPr lang="en-US" dirty="0"/>
          </a:p>
        </p:txBody>
      </p:sp>
    </p:spTree>
    <p:extLst>
      <p:ext uri="{BB962C8B-B14F-4D97-AF65-F5344CB8AC3E}">
        <p14:creationId xmlns:p14="http://schemas.microsoft.com/office/powerpoint/2010/main" val="1754324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xfrm>
            <a:off x="1201738" y="720725"/>
            <a:ext cx="4530725" cy="33972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0008" indent="-288465">
              <a:defRPr>
                <a:solidFill>
                  <a:schemeClr val="tx1"/>
                </a:solidFill>
                <a:latin typeface="Calibri" pitchFamily="34" charset="0"/>
              </a:defRPr>
            </a:lvl2pPr>
            <a:lvl3pPr marL="1153859" indent="-230772">
              <a:defRPr>
                <a:solidFill>
                  <a:schemeClr val="tx1"/>
                </a:solidFill>
                <a:latin typeface="Calibri" pitchFamily="34" charset="0"/>
              </a:defRPr>
            </a:lvl3pPr>
            <a:lvl4pPr marL="1615402" indent="-230772">
              <a:defRPr>
                <a:solidFill>
                  <a:schemeClr val="tx1"/>
                </a:solidFill>
                <a:latin typeface="Calibri" pitchFamily="34" charset="0"/>
              </a:defRPr>
            </a:lvl4pPr>
            <a:lvl5pPr marL="2076945" indent="-230772">
              <a:defRPr>
                <a:solidFill>
                  <a:schemeClr val="tx1"/>
                </a:solidFill>
                <a:latin typeface="Calibri" pitchFamily="34" charset="0"/>
              </a:defRPr>
            </a:lvl5pPr>
            <a:lvl6pPr marL="2538489" indent="-230772" fontAlgn="base">
              <a:spcBef>
                <a:spcPct val="0"/>
              </a:spcBef>
              <a:spcAft>
                <a:spcPct val="0"/>
              </a:spcAft>
              <a:defRPr>
                <a:solidFill>
                  <a:schemeClr val="tx1"/>
                </a:solidFill>
                <a:latin typeface="Calibri" pitchFamily="34" charset="0"/>
              </a:defRPr>
            </a:lvl6pPr>
            <a:lvl7pPr marL="3000032" indent="-230772" fontAlgn="base">
              <a:spcBef>
                <a:spcPct val="0"/>
              </a:spcBef>
              <a:spcAft>
                <a:spcPct val="0"/>
              </a:spcAft>
              <a:defRPr>
                <a:solidFill>
                  <a:schemeClr val="tx1"/>
                </a:solidFill>
                <a:latin typeface="Calibri" pitchFamily="34" charset="0"/>
              </a:defRPr>
            </a:lvl7pPr>
            <a:lvl8pPr marL="3461576" indent="-230772" fontAlgn="base">
              <a:spcBef>
                <a:spcPct val="0"/>
              </a:spcBef>
              <a:spcAft>
                <a:spcPct val="0"/>
              </a:spcAft>
              <a:defRPr>
                <a:solidFill>
                  <a:schemeClr val="tx1"/>
                </a:solidFill>
                <a:latin typeface="Calibri" pitchFamily="34" charset="0"/>
              </a:defRPr>
            </a:lvl8pPr>
            <a:lvl9pPr marL="3923119" indent="-230772"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F36218E-1F19-4EFB-8CF1-BC64E7B6FF7F}" type="slidenum">
              <a:rPr lang="en-US" altLang="en-US">
                <a:latin typeface="Adobe Arabic" pitchFamily="18" charset="-78"/>
              </a:rPr>
              <a:pPr fontAlgn="base">
                <a:spcBef>
                  <a:spcPct val="0"/>
                </a:spcBef>
                <a:spcAft>
                  <a:spcPct val="0"/>
                </a:spcAft>
              </a:pPr>
              <a:t>3</a:t>
            </a:fld>
            <a:endParaRPr lang="en-US" altLang="en-US" dirty="0">
              <a:latin typeface="Adobe Arabic" pitchFamily="18" charset="-78"/>
            </a:endParaRPr>
          </a:p>
        </p:txBody>
      </p:sp>
    </p:spTree>
    <p:extLst>
      <p:ext uri="{BB962C8B-B14F-4D97-AF65-F5344CB8AC3E}">
        <p14:creationId xmlns:p14="http://schemas.microsoft.com/office/powerpoint/2010/main" val="2346583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Instructor notes:</a:t>
            </a:r>
          </a:p>
          <a:p>
            <a:r>
              <a:rPr lang="en-US" dirty="0" smtClean="0"/>
              <a:t>1 of 2</a:t>
            </a:r>
            <a:endParaRPr lang="en-US" dirty="0"/>
          </a:p>
        </p:txBody>
      </p:sp>
      <p:sp>
        <p:nvSpPr>
          <p:cNvPr id="4" name="Slide Number Placeholder 3"/>
          <p:cNvSpPr>
            <a:spLocks noGrp="1"/>
          </p:cNvSpPr>
          <p:nvPr>
            <p:ph type="sldNum" sz="quarter" idx="10"/>
          </p:nvPr>
        </p:nvSpPr>
        <p:spPr/>
        <p:txBody>
          <a:bodyPr/>
          <a:lstStyle/>
          <a:p>
            <a:fld id="{B5B6B607-6701-4AC4-91C9-7EBF3832CF96}" type="slidenum">
              <a:rPr lang="en-US" smtClean="0"/>
              <a:t>4</a:t>
            </a:fld>
            <a:endParaRPr lang="en-US" dirty="0"/>
          </a:p>
        </p:txBody>
      </p:sp>
    </p:spTree>
    <p:extLst>
      <p:ext uri="{BB962C8B-B14F-4D97-AF65-F5344CB8AC3E}">
        <p14:creationId xmlns:p14="http://schemas.microsoft.com/office/powerpoint/2010/main" val="279609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5</a:t>
            </a:fld>
            <a:endParaRPr lang="en-US" dirty="0"/>
          </a:p>
        </p:txBody>
      </p:sp>
    </p:spTree>
    <p:extLst>
      <p:ext uri="{BB962C8B-B14F-4D97-AF65-F5344CB8AC3E}">
        <p14:creationId xmlns:p14="http://schemas.microsoft.com/office/powerpoint/2010/main" val="3582631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6</a:t>
            </a:fld>
            <a:endParaRPr lang="en-US" dirty="0"/>
          </a:p>
        </p:txBody>
      </p:sp>
    </p:spTree>
    <p:extLst>
      <p:ext uri="{BB962C8B-B14F-4D97-AF65-F5344CB8AC3E}">
        <p14:creationId xmlns:p14="http://schemas.microsoft.com/office/powerpoint/2010/main" val="3584808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7</a:t>
            </a:fld>
            <a:endParaRPr lang="en-US" dirty="0"/>
          </a:p>
        </p:txBody>
      </p:sp>
    </p:spTree>
    <p:extLst>
      <p:ext uri="{BB962C8B-B14F-4D97-AF65-F5344CB8AC3E}">
        <p14:creationId xmlns:p14="http://schemas.microsoft.com/office/powerpoint/2010/main" val="3584808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Instructor notes: </a:t>
            </a:r>
          </a:p>
          <a:p>
            <a:r>
              <a:rPr lang="en-US" sz="1200" dirty="0" smtClean="0">
                <a:latin typeface="+mn-lt"/>
              </a:rPr>
              <a:t>Image courtesy of The Boeing Company</a:t>
            </a:r>
            <a:endParaRPr lang="en-US" sz="1200" dirty="0">
              <a:latin typeface="+mn-lt"/>
            </a:endParaRPr>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8</a:t>
            </a:fld>
            <a:endParaRPr lang="en-US" dirty="0"/>
          </a:p>
        </p:txBody>
      </p:sp>
    </p:spTree>
    <p:extLst>
      <p:ext uri="{BB962C8B-B14F-4D97-AF65-F5344CB8AC3E}">
        <p14:creationId xmlns:p14="http://schemas.microsoft.com/office/powerpoint/2010/main" val="3584808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9</a:t>
            </a:fld>
            <a:endParaRPr lang="en-US" dirty="0"/>
          </a:p>
        </p:txBody>
      </p:sp>
    </p:spTree>
    <p:extLst>
      <p:ext uri="{BB962C8B-B14F-4D97-AF65-F5344CB8AC3E}">
        <p14:creationId xmlns:p14="http://schemas.microsoft.com/office/powerpoint/2010/main" val="3767005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10</a:t>
            </a:fld>
            <a:endParaRPr lang="en-US" dirty="0"/>
          </a:p>
        </p:txBody>
      </p:sp>
    </p:spTree>
    <p:extLst>
      <p:ext uri="{BB962C8B-B14F-4D97-AF65-F5344CB8AC3E}">
        <p14:creationId xmlns:p14="http://schemas.microsoft.com/office/powerpoint/2010/main" val="3767005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11</a:t>
            </a:fld>
            <a:endParaRPr lang="en-US" dirty="0"/>
          </a:p>
        </p:txBody>
      </p:sp>
    </p:spTree>
    <p:extLst>
      <p:ext uri="{BB962C8B-B14F-4D97-AF65-F5344CB8AC3E}">
        <p14:creationId xmlns:p14="http://schemas.microsoft.com/office/powerpoint/2010/main" val="3767005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mn-lt"/>
              </a:rPr>
              <a:t>Image courtesy of The Boeing Company</a:t>
            </a:r>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12</a:t>
            </a:fld>
            <a:endParaRPr lang="en-US" dirty="0"/>
          </a:p>
        </p:txBody>
      </p:sp>
    </p:spTree>
    <p:extLst>
      <p:ext uri="{BB962C8B-B14F-4D97-AF65-F5344CB8AC3E}">
        <p14:creationId xmlns:p14="http://schemas.microsoft.com/office/powerpoint/2010/main" val="3767005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mn-lt"/>
              </a:rPr>
              <a:t>Image courtesy of The Boeing Company</a:t>
            </a:r>
          </a:p>
          <a:p>
            <a:endParaRPr lang="en-US" baseline="0" dirty="0" smtClean="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13</a:t>
            </a:fld>
            <a:endParaRPr lang="en-US" dirty="0"/>
          </a:p>
        </p:txBody>
      </p:sp>
    </p:spTree>
    <p:extLst>
      <p:ext uri="{BB962C8B-B14F-4D97-AF65-F5344CB8AC3E}">
        <p14:creationId xmlns:p14="http://schemas.microsoft.com/office/powerpoint/2010/main" val="3767005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mn-lt"/>
              </a:rPr>
              <a:t>Image courtesy of The Boeing Company</a:t>
            </a:r>
          </a:p>
          <a:p>
            <a:endParaRPr lang="en-US" baseline="0" dirty="0" smtClean="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14</a:t>
            </a:fld>
            <a:endParaRPr lang="en-US" dirty="0"/>
          </a:p>
        </p:txBody>
      </p:sp>
    </p:spTree>
    <p:extLst>
      <p:ext uri="{BB962C8B-B14F-4D97-AF65-F5344CB8AC3E}">
        <p14:creationId xmlns:p14="http://schemas.microsoft.com/office/powerpoint/2010/main" val="3767005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16</a:t>
            </a:fld>
            <a:endParaRPr lang="en-US" dirty="0"/>
          </a:p>
        </p:txBody>
      </p:sp>
    </p:spTree>
    <p:extLst>
      <p:ext uri="{BB962C8B-B14F-4D97-AF65-F5344CB8AC3E}">
        <p14:creationId xmlns:p14="http://schemas.microsoft.com/office/powerpoint/2010/main" val="3582631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Instructor notes: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mn-lt"/>
              </a:rPr>
              <a:t>If time allows, the instructor may show the Core Plus presentation slides from those units as a class review of the concepts and skills involved.</a:t>
            </a:r>
          </a:p>
          <a:p>
            <a:endParaRPr lang="en-US" baseline="0" dirty="0" smtClean="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17</a:t>
            </a:fld>
            <a:endParaRPr lang="en-US" dirty="0"/>
          </a:p>
        </p:txBody>
      </p:sp>
    </p:spTree>
    <p:extLst>
      <p:ext uri="{BB962C8B-B14F-4D97-AF65-F5344CB8AC3E}">
        <p14:creationId xmlns:p14="http://schemas.microsoft.com/office/powerpoint/2010/main" val="37670053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18</a:t>
            </a:fld>
            <a:endParaRPr lang="en-US" dirty="0"/>
          </a:p>
        </p:txBody>
      </p:sp>
    </p:spTree>
    <p:extLst>
      <p:ext uri="{BB962C8B-B14F-4D97-AF65-F5344CB8AC3E}">
        <p14:creationId xmlns:p14="http://schemas.microsoft.com/office/powerpoint/2010/main" val="3767005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Instructor notes:</a:t>
            </a:r>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19</a:t>
            </a:fld>
            <a:endParaRPr lang="en-US" dirty="0"/>
          </a:p>
        </p:txBody>
      </p:sp>
    </p:spTree>
    <p:extLst>
      <p:ext uri="{BB962C8B-B14F-4D97-AF65-F5344CB8AC3E}">
        <p14:creationId xmlns:p14="http://schemas.microsoft.com/office/powerpoint/2010/main" val="3767005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Instructor note: Just play the first few minutes of the Aircraft Flush Riveting video.  Stop the video at 2:35.  If the video begins to explain the “Double Dimple Method,” you’ve gone too far.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20</a:t>
            </a:fld>
            <a:endParaRPr lang="en-US" dirty="0"/>
          </a:p>
        </p:txBody>
      </p:sp>
    </p:spTree>
    <p:extLst>
      <p:ext uri="{BB962C8B-B14F-4D97-AF65-F5344CB8AC3E}">
        <p14:creationId xmlns:p14="http://schemas.microsoft.com/office/powerpoint/2010/main" val="3767005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21</a:t>
            </a:fld>
            <a:endParaRPr lang="en-US" dirty="0"/>
          </a:p>
        </p:txBody>
      </p:sp>
    </p:spTree>
    <p:extLst>
      <p:ext uri="{BB962C8B-B14F-4D97-AF65-F5344CB8AC3E}">
        <p14:creationId xmlns:p14="http://schemas.microsoft.com/office/powerpoint/2010/main" val="37670053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22</a:t>
            </a:fld>
            <a:endParaRPr lang="en-US" dirty="0"/>
          </a:p>
        </p:txBody>
      </p:sp>
    </p:spTree>
    <p:extLst>
      <p:ext uri="{BB962C8B-B14F-4D97-AF65-F5344CB8AC3E}">
        <p14:creationId xmlns:p14="http://schemas.microsoft.com/office/powerpoint/2010/main" val="3402216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23</a:t>
            </a:fld>
            <a:endParaRPr lang="en-US" dirty="0"/>
          </a:p>
        </p:txBody>
      </p:sp>
    </p:spTree>
    <p:extLst>
      <p:ext uri="{BB962C8B-B14F-4D97-AF65-F5344CB8AC3E}">
        <p14:creationId xmlns:p14="http://schemas.microsoft.com/office/powerpoint/2010/main" val="37670053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Click for animation. Make sure it is in Presentation Mode. </a:t>
            </a:r>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24</a:t>
            </a:fld>
            <a:endParaRPr lang="en-US" dirty="0"/>
          </a:p>
        </p:txBody>
      </p:sp>
    </p:spTree>
    <p:extLst>
      <p:ext uri="{BB962C8B-B14F-4D97-AF65-F5344CB8AC3E}">
        <p14:creationId xmlns:p14="http://schemas.microsoft.com/office/powerpoint/2010/main" val="2790492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25</a:t>
            </a:fld>
            <a:endParaRPr lang="en-US" dirty="0"/>
          </a:p>
        </p:txBody>
      </p:sp>
    </p:spTree>
    <p:extLst>
      <p:ext uri="{BB962C8B-B14F-4D97-AF65-F5344CB8AC3E}">
        <p14:creationId xmlns:p14="http://schemas.microsoft.com/office/powerpoint/2010/main" val="1936632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Instructor notes:</a:t>
            </a:r>
          </a:p>
          <a:p>
            <a:r>
              <a:rPr lang="en-US" baseline="0" dirty="0" smtClean="0"/>
              <a:t>1 of 2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26</a:t>
            </a:fld>
            <a:endParaRPr lang="en-US" dirty="0"/>
          </a:p>
        </p:txBody>
      </p:sp>
    </p:spTree>
    <p:extLst>
      <p:ext uri="{BB962C8B-B14F-4D97-AF65-F5344CB8AC3E}">
        <p14:creationId xmlns:p14="http://schemas.microsoft.com/office/powerpoint/2010/main" val="2662887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Instructor notes:</a:t>
            </a:r>
          </a:p>
          <a:p>
            <a:r>
              <a:rPr lang="en-US" baseline="0" dirty="0" smtClean="0"/>
              <a:t>1 of 2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27</a:t>
            </a:fld>
            <a:endParaRPr lang="en-US" dirty="0"/>
          </a:p>
        </p:txBody>
      </p:sp>
    </p:spTree>
    <p:extLst>
      <p:ext uri="{BB962C8B-B14F-4D97-AF65-F5344CB8AC3E}">
        <p14:creationId xmlns:p14="http://schemas.microsoft.com/office/powerpoint/2010/main" val="26628879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Instructor notes:</a:t>
            </a:r>
          </a:p>
          <a:p>
            <a:r>
              <a:rPr lang="en-US" baseline="0" dirty="0" smtClean="0"/>
              <a:t>1 of 2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28</a:t>
            </a:fld>
            <a:endParaRPr lang="en-US" dirty="0"/>
          </a:p>
        </p:txBody>
      </p:sp>
    </p:spTree>
    <p:extLst>
      <p:ext uri="{BB962C8B-B14F-4D97-AF65-F5344CB8AC3E}">
        <p14:creationId xmlns:p14="http://schemas.microsoft.com/office/powerpoint/2010/main" val="26628879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Instructor notes:</a:t>
            </a:r>
          </a:p>
          <a:p>
            <a:r>
              <a:rPr lang="en-US" baseline="0" dirty="0" smtClean="0"/>
              <a:t>1 of 2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29</a:t>
            </a:fld>
            <a:endParaRPr lang="en-US" dirty="0"/>
          </a:p>
        </p:txBody>
      </p:sp>
    </p:spTree>
    <p:extLst>
      <p:ext uri="{BB962C8B-B14F-4D97-AF65-F5344CB8AC3E}">
        <p14:creationId xmlns:p14="http://schemas.microsoft.com/office/powerpoint/2010/main" val="26628879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Instructor notes:</a:t>
            </a:r>
          </a:p>
        </p:txBody>
      </p:sp>
      <p:sp>
        <p:nvSpPr>
          <p:cNvPr id="4" name="Slide Number Placeholder 3"/>
          <p:cNvSpPr>
            <a:spLocks noGrp="1"/>
          </p:cNvSpPr>
          <p:nvPr>
            <p:ph type="sldNum" sz="quarter" idx="10"/>
          </p:nvPr>
        </p:nvSpPr>
        <p:spPr/>
        <p:txBody>
          <a:bodyPr/>
          <a:lstStyle/>
          <a:p>
            <a:fld id="{B5B6B607-6701-4AC4-91C9-7EBF3832CF96}" type="slidenum">
              <a:rPr lang="en-US" smtClean="0"/>
              <a:t>30</a:t>
            </a:fld>
            <a:endParaRPr lang="en-US" dirty="0"/>
          </a:p>
        </p:txBody>
      </p:sp>
    </p:spTree>
    <p:extLst>
      <p:ext uri="{BB962C8B-B14F-4D97-AF65-F5344CB8AC3E}">
        <p14:creationId xmlns:p14="http://schemas.microsoft.com/office/powerpoint/2010/main" val="2796098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B04D963-A5B6-4745-8714-0E57277FB680}" type="slidenum">
              <a:rPr lang="en-US" smtClean="0"/>
              <a:pPr>
                <a:defRPr/>
              </a:pPr>
              <a:t>31</a:t>
            </a:fld>
            <a:endParaRPr lang="en-US" dirty="0"/>
          </a:p>
        </p:txBody>
      </p:sp>
    </p:spTree>
    <p:extLst>
      <p:ext uri="{BB962C8B-B14F-4D97-AF65-F5344CB8AC3E}">
        <p14:creationId xmlns:p14="http://schemas.microsoft.com/office/powerpoint/2010/main" val="33818142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2213" y="722313"/>
            <a:ext cx="4549775" cy="34131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7F5B15-02FE-41FE-BE2E-3AFCA96A1DDE}"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17276944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0" name="Picture 9" descr="Core Plus Logo (Aerospace).jpg"/>
          <p:cNvPicPr>
            <a:picLocks noChangeAspect="1"/>
          </p:cNvPicPr>
          <p:nvPr userDrawn="1"/>
        </p:nvPicPr>
        <p:blipFill>
          <a:blip r:embed="rId2" cstate="print"/>
          <a:stretch>
            <a:fillRect/>
          </a:stretch>
        </p:blipFill>
        <p:spPr>
          <a:xfrm>
            <a:off x="822140" y="1981200"/>
            <a:ext cx="7331260" cy="3124200"/>
          </a:xfrm>
          <a:prstGeom prst="ellipse">
            <a:avLst/>
          </a:prstGeom>
          <a:ln>
            <a:noFill/>
          </a:ln>
          <a:effectLst>
            <a:softEdge rad="112500"/>
          </a:effectLst>
        </p:spPr>
      </p:pic>
      <p:sp>
        <p:nvSpPr>
          <p:cNvPr id="17" name="Rectangle 16"/>
          <p:cNvSpPr/>
          <p:nvPr userDrawn="1"/>
        </p:nvSpPr>
        <p:spPr>
          <a:xfrm>
            <a:off x="0" y="0"/>
            <a:ext cx="9144000" cy="15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p:cNvSpPr txBox="1">
            <a:spLocks/>
          </p:cNvSpPr>
          <p:nvPr userDrawn="1"/>
        </p:nvSpPr>
        <p:spPr>
          <a:xfrm>
            <a:off x="228600" y="304800"/>
            <a:ext cx="8534400" cy="1143000"/>
          </a:xfrm>
          <a:prstGeom prst="rect">
            <a:avLst/>
          </a:prstGeom>
        </p:spPr>
        <p:txBody>
          <a:bodyPr anchor="t">
            <a:normAutofit/>
          </a:bodyPr>
          <a:lstStyle>
            <a:lvl1pPr algn="l" defTabSz="914400" rtl="0" eaLnBrk="1" latinLnBrk="0" hangingPunct="1">
              <a:spcBef>
                <a:spcPct val="0"/>
              </a:spcBef>
              <a:buNone/>
              <a:defRPr sz="3600" kern="1200">
                <a:solidFill>
                  <a:schemeClr val="bg1"/>
                </a:solidFill>
                <a:latin typeface="+mj-lt"/>
                <a:ea typeface="+mj-ea"/>
                <a:cs typeface="+mj-cs"/>
              </a:defRPr>
            </a:lvl1pPr>
          </a:lstStyle>
          <a:p>
            <a:pPr fontAlgn="auto">
              <a:spcAft>
                <a:spcPts val="0"/>
              </a:spcAft>
            </a:pPr>
            <a:endParaRPr lang="en-US" sz="3200" dirty="0">
              <a:solidFill>
                <a:schemeClr val="tx1"/>
              </a:solidFill>
            </a:endParaRPr>
          </a:p>
        </p:txBody>
      </p:sp>
      <p:sp>
        <p:nvSpPr>
          <p:cNvPr id="8" name="Title 3"/>
          <p:cNvSpPr>
            <a:spLocks noGrp="1"/>
          </p:cNvSpPr>
          <p:nvPr>
            <p:ph type="title" idx="4294967295"/>
          </p:nvPr>
        </p:nvSpPr>
        <p:spPr>
          <a:xfrm>
            <a:off x="334870" y="488576"/>
            <a:ext cx="8305800" cy="1143000"/>
          </a:xfrm>
          <a:prstGeom prst="rect">
            <a:avLst/>
          </a:prstGeom>
        </p:spPr>
        <p:txBody>
          <a:bodyPr anchor="t">
            <a:normAutofit/>
          </a:bodyPr>
          <a:lstStyle>
            <a:lvl1pPr algn="l">
              <a:defRPr sz="3200" b="0">
                <a:solidFill>
                  <a:schemeClr val="tx1"/>
                </a:solidFill>
              </a:defRPr>
            </a:lvl1pPr>
          </a:lstStyle>
          <a:p>
            <a:endParaRPr lang="en-US" dirty="0"/>
          </a:p>
        </p:txBody>
      </p:sp>
    </p:spTree>
    <p:extLst>
      <p:ext uri="{BB962C8B-B14F-4D97-AF65-F5344CB8AC3E}">
        <p14:creationId xmlns:p14="http://schemas.microsoft.com/office/powerpoint/2010/main" val="10764288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54B7291-FF52-490B-9761-E63098F80E7E}" type="datetimeFigureOut">
              <a:rPr lang="en-US" smtClean="0"/>
              <a:pPr/>
              <a:t>8/21/2018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CCEF1E-24E4-4947-B650-B556626A4376}" type="slidenum">
              <a:rPr lang="en-US" smtClean="0"/>
              <a:pPr/>
              <a:t>‹#›</a:t>
            </a:fld>
            <a:endParaRPr lang="en-US" dirty="0"/>
          </a:p>
        </p:txBody>
      </p:sp>
      <p:pic>
        <p:nvPicPr>
          <p:cNvPr id="8" name="Picture 7" descr="Core Plus Logo (Aerospace).jpg"/>
          <p:cNvPicPr>
            <a:picLocks noChangeAspect="1"/>
          </p:cNvPicPr>
          <p:nvPr userDrawn="1"/>
        </p:nvPicPr>
        <p:blipFill>
          <a:blip r:embed="rId2" cstate="print"/>
          <a:srcRect l="12782" t="11417" r="14596" b="13528"/>
          <a:stretch>
            <a:fillRect/>
          </a:stretch>
        </p:blipFill>
        <p:spPr>
          <a:xfrm>
            <a:off x="6477000" y="76200"/>
            <a:ext cx="2667000" cy="1295400"/>
          </a:xfrm>
          <a:prstGeom prst="ellipse">
            <a:avLst/>
          </a:prstGeom>
          <a:ln>
            <a:noFill/>
          </a:ln>
          <a:effectLst>
            <a:softEdge rad="112500"/>
          </a:effectLst>
        </p:spPr>
      </p:pic>
    </p:spTree>
    <p:extLst>
      <p:ext uri="{BB962C8B-B14F-4D97-AF65-F5344CB8AC3E}">
        <p14:creationId xmlns:p14="http://schemas.microsoft.com/office/powerpoint/2010/main" val="34264935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248400" cy="1143000"/>
          </a:xfrm>
          <a:prstGeom prst="rect">
            <a:avLst/>
          </a:prstGeom>
        </p:spPr>
        <p:txBody>
          <a:bodyPr anchor="ctr"/>
          <a:lstStyle/>
          <a:p>
            <a:r>
              <a:rPr lang="en-US" smtClean="0"/>
              <a:t>Click to edit Master title style</a:t>
            </a:r>
            <a:endParaRPr lang="en-US"/>
          </a:p>
        </p:txBody>
      </p:sp>
      <p:sp>
        <p:nvSpPr>
          <p:cNvPr id="3" name="Content Placeholder 2"/>
          <p:cNvSpPr>
            <a:spLocks noGrp="1"/>
          </p:cNvSpPr>
          <p:nvPr>
            <p:ph idx="1"/>
          </p:nvPr>
        </p:nvSpPr>
        <p:spPr/>
        <p:txBody>
          <a:bodyPr/>
          <a:lstStyle>
            <a:lvl1pPr marL="0" indent="0">
              <a:buFont typeface="Arial" panose="020B0604020202020204" pitchFamily="34" charset="0"/>
              <a:buNone/>
              <a:defRPr baseline="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54B7291-FF52-490B-9761-E63098F80E7E}" type="datetimeFigureOut">
              <a:rPr lang="en-US" smtClean="0"/>
              <a:pPr/>
              <a:t>8/21/2018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CCEF1E-24E4-4947-B650-B556626A4376}" type="slidenum">
              <a:rPr lang="en-US" smtClean="0"/>
              <a:pPr/>
              <a:t>‹#›</a:t>
            </a:fld>
            <a:endParaRPr lang="en-US" dirty="0"/>
          </a:p>
        </p:txBody>
      </p:sp>
    </p:spTree>
    <p:extLst>
      <p:ext uri="{BB962C8B-B14F-4D97-AF65-F5344CB8AC3E}">
        <p14:creationId xmlns:p14="http://schemas.microsoft.com/office/powerpoint/2010/main" val="773035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4B7291-FF52-490B-9761-E63098F80E7E}" type="datetimeFigureOut">
              <a:rPr lang="en-US" smtClean="0"/>
              <a:pPr/>
              <a:t>8/21/2018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CCEF1E-24E4-4947-B650-B556626A4376}" type="slidenum">
              <a:rPr lang="en-US" smtClean="0"/>
              <a:pPr/>
              <a:t>‹#›</a:t>
            </a:fld>
            <a:endParaRPr lang="en-US" dirty="0"/>
          </a:p>
        </p:txBody>
      </p:sp>
      <p:sp>
        <p:nvSpPr>
          <p:cNvPr id="7" name="Title Placeholder 1"/>
          <p:cNvSpPr txBox="1">
            <a:spLocks/>
          </p:cNvSpPr>
          <p:nvPr userDrawn="1"/>
        </p:nvSpPr>
        <p:spPr>
          <a:xfrm>
            <a:off x="152400" y="152400"/>
            <a:ext cx="62484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bg1"/>
                </a:solidFill>
                <a:effectLst/>
                <a:uLnTx/>
                <a:uFillTx/>
                <a:latin typeface="+mj-lt"/>
                <a:ea typeface="+mj-ea"/>
                <a:cs typeface="+mj-cs"/>
              </a:rPr>
              <a:t>Click to edit</a:t>
            </a:r>
          </a:p>
        </p:txBody>
      </p:sp>
    </p:spTree>
    <p:extLst>
      <p:ext uri="{BB962C8B-B14F-4D97-AF65-F5344CB8AC3E}">
        <p14:creationId xmlns:p14="http://schemas.microsoft.com/office/powerpoint/2010/main" val="18572637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2484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4B7291-FF52-490B-9761-E63098F80E7E}" type="datetimeFigureOut">
              <a:rPr lang="en-US" smtClean="0"/>
              <a:pPr/>
              <a:t>8/21/2018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CCEF1E-24E4-4947-B650-B556626A4376}" type="slidenum">
              <a:rPr lang="en-US" smtClean="0"/>
              <a:pPr/>
              <a:t>‹#›</a:t>
            </a:fld>
            <a:endParaRPr lang="en-US" dirty="0"/>
          </a:p>
        </p:txBody>
      </p:sp>
    </p:spTree>
    <p:extLst>
      <p:ext uri="{BB962C8B-B14F-4D97-AF65-F5344CB8AC3E}">
        <p14:creationId xmlns:p14="http://schemas.microsoft.com/office/powerpoint/2010/main" val="1790034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248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54B7291-FF52-490B-9761-E63098F80E7E}" type="datetimeFigureOut">
              <a:rPr lang="en-US" smtClean="0"/>
              <a:pPr/>
              <a:t>8/21/2018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ECCEF1E-24E4-4947-B650-B556626A4376}" type="slidenum">
              <a:rPr lang="en-US" smtClean="0"/>
              <a:pPr/>
              <a:t>‹#›</a:t>
            </a:fld>
            <a:endParaRPr lang="en-US" dirty="0"/>
          </a:p>
        </p:txBody>
      </p:sp>
    </p:spTree>
    <p:extLst>
      <p:ext uri="{BB962C8B-B14F-4D97-AF65-F5344CB8AC3E}">
        <p14:creationId xmlns:p14="http://schemas.microsoft.com/office/powerpoint/2010/main" val="1769032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2484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4B7291-FF52-490B-9761-E63098F80E7E}" type="datetimeFigureOut">
              <a:rPr lang="en-US" smtClean="0"/>
              <a:pPr/>
              <a:t>8/21/2018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ECCEF1E-24E4-4947-B650-B556626A4376}" type="slidenum">
              <a:rPr lang="en-US" smtClean="0"/>
              <a:pPr/>
              <a:t>‹#›</a:t>
            </a:fld>
            <a:endParaRPr lang="en-US" dirty="0"/>
          </a:p>
        </p:txBody>
      </p:sp>
    </p:spTree>
    <p:extLst>
      <p:ext uri="{BB962C8B-B14F-4D97-AF65-F5344CB8AC3E}">
        <p14:creationId xmlns:p14="http://schemas.microsoft.com/office/powerpoint/2010/main" val="3285381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4B7291-FF52-490B-9761-E63098F80E7E}" type="datetimeFigureOut">
              <a:rPr lang="en-US" smtClean="0"/>
              <a:pPr/>
              <a:t>8/21/2018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ECCEF1E-24E4-4947-B650-B556626A4376}" type="slidenum">
              <a:rPr lang="en-US" smtClean="0"/>
              <a:pPr/>
              <a:t>‹#›</a:t>
            </a:fld>
            <a:endParaRPr lang="en-US" dirty="0"/>
          </a:p>
        </p:txBody>
      </p:sp>
      <p:sp>
        <p:nvSpPr>
          <p:cNvPr id="5" name="Title Placeholder 1"/>
          <p:cNvSpPr>
            <a:spLocks noGrp="1"/>
          </p:cNvSpPr>
          <p:nvPr>
            <p:ph type="title"/>
          </p:nvPr>
        </p:nvSpPr>
        <p:spPr>
          <a:xfrm>
            <a:off x="152400" y="152400"/>
            <a:ext cx="6248400" cy="1143000"/>
          </a:xfrm>
          <a:prstGeom prst="rect">
            <a:avLst/>
          </a:prstGeom>
        </p:spPr>
        <p:txBody>
          <a:bodyPr vert="horz" lIns="91440" tIns="45720" rIns="91440" bIns="45720" rtlCol="0" anchor="ctr">
            <a:normAutofit/>
          </a:bodyPr>
          <a:lstStyle/>
          <a:p>
            <a:r>
              <a:rPr lang="en-US" dirty="0" smtClean="0"/>
              <a:t>Click to edit</a:t>
            </a:r>
            <a:endParaRPr lang="en-US" dirty="0"/>
          </a:p>
        </p:txBody>
      </p:sp>
    </p:spTree>
    <p:extLst>
      <p:ext uri="{BB962C8B-B14F-4D97-AF65-F5344CB8AC3E}">
        <p14:creationId xmlns:p14="http://schemas.microsoft.com/office/powerpoint/2010/main" val="519864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4B7291-FF52-490B-9761-E63098F80E7E}" type="datetimeFigureOut">
              <a:rPr lang="en-US" smtClean="0"/>
              <a:pPr/>
              <a:t>8/21/2018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CCEF1E-24E4-4947-B650-B556626A4376}" type="slidenum">
              <a:rPr lang="en-US" smtClean="0"/>
              <a:pPr/>
              <a:t>‹#›</a:t>
            </a:fld>
            <a:endParaRPr lang="en-US" dirty="0"/>
          </a:p>
        </p:txBody>
      </p:sp>
    </p:spTree>
    <p:extLst>
      <p:ext uri="{BB962C8B-B14F-4D97-AF65-F5344CB8AC3E}">
        <p14:creationId xmlns:p14="http://schemas.microsoft.com/office/powerpoint/2010/main" val="1537455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4B7291-FF52-490B-9761-E63098F80E7E}" type="datetimeFigureOut">
              <a:rPr lang="en-US" smtClean="0"/>
              <a:pPr/>
              <a:t>8/21/2018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CCEF1E-24E4-4947-B650-B556626A4376}" type="slidenum">
              <a:rPr lang="en-US" smtClean="0"/>
              <a:pPr/>
              <a:t>‹#›</a:t>
            </a:fld>
            <a:endParaRPr lang="en-US" dirty="0"/>
          </a:p>
        </p:txBody>
      </p:sp>
      <p:sp>
        <p:nvSpPr>
          <p:cNvPr id="8" name="Title Placeholder 1"/>
          <p:cNvSpPr txBox="1">
            <a:spLocks/>
          </p:cNvSpPr>
          <p:nvPr userDrawn="1"/>
        </p:nvSpPr>
        <p:spPr>
          <a:xfrm>
            <a:off x="152400" y="152400"/>
            <a:ext cx="62484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bg1"/>
                </a:solidFill>
                <a:effectLst/>
                <a:uLnTx/>
                <a:uFillTx/>
                <a:latin typeface="+mj-lt"/>
                <a:ea typeface="+mj-ea"/>
                <a:cs typeface="+mj-cs"/>
              </a:rPr>
              <a:t>Click to edit</a:t>
            </a:r>
          </a:p>
        </p:txBody>
      </p:sp>
    </p:spTree>
    <p:extLst>
      <p:ext uri="{BB962C8B-B14F-4D97-AF65-F5344CB8AC3E}">
        <p14:creationId xmlns:p14="http://schemas.microsoft.com/office/powerpoint/2010/main" val="2849566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248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4B7291-FF52-490B-9761-E63098F80E7E}" type="datetimeFigureOut">
              <a:rPr lang="en-US" smtClean="0"/>
              <a:pPr/>
              <a:t>8/21/2018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CCEF1E-24E4-4947-B650-B556626A4376}" type="slidenum">
              <a:rPr lang="en-US" smtClean="0"/>
              <a:pPr/>
              <a:t>‹#›</a:t>
            </a:fld>
            <a:endParaRPr lang="en-US" dirty="0"/>
          </a:p>
        </p:txBody>
      </p:sp>
    </p:spTree>
    <p:extLst>
      <p:ext uri="{BB962C8B-B14F-4D97-AF65-F5344CB8AC3E}">
        <p14:creationId xmlns:p14="http://schemas.microsoft.com/office/powerpoint/2010/main" val="241219803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4B7291-FF52-490B-9761-E63098F80E7E}" type="datetimeFigureOut">
              <a:rPr lang="en-US" smtClean="0"/>
              <a:pPr/>
              <a:t>8/21/2018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CCEF1E-24E4-4947-B650-B556626A4376}" type="slidenum">
              <a:rPr lang="en-US" smtClean="0"/>
              <a:pPr/>
              <a:t>‹#›</a:t>
            </a:fld>
            <a:endParaRPr lang="en-US" dirty="0"/>
          </a:p>
        </p:txBody>
      </p:sp>
      <p:sp>
        <p:nvSpPr>
          <p:cNvPr id="7" name="Title Placeholder 1"/>
          <p:cNvSpPr txBox="1">
            <a:spLocks/>
          </p:cNvSpPr>
          <p:nvPr userDrawn="1"/>
        </p:nvSpPr>
        <p:spPr>
          <a:xfrm>
            <a:off x="152400" y="152400"/>
            <a:ext cx="62484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bg1"/>
                </a:solidFill>
                <a:effectLst/>
                <a:uLnTx/>
                <a:uFillTx/>
                <a:latin typeface="+mj-lt"/>
                <a:ea typeface="+mj-ea"/>
                <a:cs typeface="+mj-cs"/>
              </a:rPr>
              <a:t>Click to edit</a:t>
            </a:r>
          </a:p>
        </p:txBody>
      </p:sp>
    </p:spTree>
    <p:extLst>
      <p:ext uri="{BB962C8B-B14F-4D97-AF65-F5344CB8AC3E}">
        <p14:creationId xmlns:p14="http://schemas.microsoft.com/office/powerpoint/2010/main" val="1386566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2484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4B7291-FF52-490B-9761-E63098F80E7E}" type="datetimeFigureOut">
              <a:rPr lang="en-US" smtClean="0"/>
              <a:pPr/>
              <a:t>8/21/2018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ECCEF1E-24E4-4947-B650-B556626A4376}" type="slidenum">
              <a:rPr lang="en-US" smtClean="0"/>
              <a:pPr/>
              <a:t>‹#›</a:t>
            </a:fld>
            <a:endParaRPr lang="en-US" dirty="0"/>
          </a:p>
        </p:txBody>
      </p:sp>
    </p:spTree>
    <p:extLst>
      <p:ext uri="{BB962C8B-B14F-4D97-AF65-F5344CB8AC3E}">
        <p14:creationId xmlns:p14="http://schemas.microsoft.com/office/powerpoint/2010/main" val="662508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9" name="Picture 8" descr="Core Plus Logo (Cor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850527" y="1828800"/>
            <a:ext cx="7442947" cy="3124200"/>
          </a:xfrm>
          <a:prstGeom prst="ellipse">
            <a:avLst/>
          </a:prstGeom>
          <a:ln>
            <a:noFill/>
          </a:ln>
          <a:effectLst>
            <a:softEdge rad="112500"/>
          </a:effectLst>
        </p:spPr>
      </p:pic>
      <p:sp>
        <p:nvSpPr>
          <p:cNvPr id="4" name="Rectangle 3"/>
          <p:cNvSpPr/>
          <p:nvPr userDrawn="1"/>
        </p:nvSpPr>
        <p:spPr>
          <a:xfrm>
            <a:off x="0" y="0"/>
            <a:ext cx="9144000" cy="15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dirty="0">
              <a:solidFill>
                <a:prstClr val="white"/>
              </a:solidFill>
              <a:latin typeface="Adobe Arabic" pitchFamily="18" charset="-78"/>
            </a:endParaRPr>
          </a:p>
        </p:txBody>
      </p:sp>
      <p:sp>
        <p:nvSpPr>
          <p:cNvPr id="5" name="Title 3"/>
          <p:cNvSpPr>
            <a:spLocks noGrp="1"/>
          </p:cNvSpPr>
          <p:nvPr userDrawn="1">
            <p:ph type="title" idx="4294967295"/>
          </p:nvPr>
        </p:nvSpPr>
        <p:spPr>
          <a:xfrm>
            <a:off x="381000" y="609600"/>
            <a:ext cx="8305800" cy="1143000"/>
          </a:xfrm>
          <a:prstGeom prst="rect">
            <a:avLst/>
          </a:prstGeom>
        </p:spPr>
        <p:txBody>
          <a:bodyPr>
            <a:normAutofit/>
          </a:bodyPr>
          <a:lstStyle>
            <a:lvl1pPr algn="ctr">
              <a:defRPr sz="4800" b="1">
                <a:solidFill>
                  <a:schemeClr val="bg1">
                    <a:lumMod val="50000"/>
                  </a:schemeClr>
                </a:solidFill>
              </a:defRPr>
            </a:lvl1pPr>
          </a:lstStyle>
          <a:p>
            <a:endParaRPr lang="en-US" dirty="0"/>
          </a:p>
        </p:txBody>
      </p:sp>
    </p:spTree>
    <p:extLst>
      <p:ext uri="{BB962C8B-B14F-4D97-AF65-F5344CB8AC3E}">
        <p14:creationId xmlns:p14="http://schemas.microsoft.com/office/powerpoint/2010/main" val="210750557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4B7291-FF52-490B-9761-E63098F80E7E}" type="datetimeFigureOut">
              <a:rPr lang="en-US" smtClean="0">
                <a:solidFill>
                  <a:prstClr val="black">
                    <a:tint val="75000"/>
                  </a:prstClr>
                </a:solidFill>
              </a:rPr>
              <a:pPr/>
              <a:t>8/21/2018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ECCEF1E-24E4-4947-B650-B556626A4376}" type="slidenum">
              <a:rPr lang="en-US" smtClean="0">
                <a:solidFill>
                  <a:prstClr val="black">
                    <a:tint val="75000"/>
                  </a:prstClr>
                </a:solidFill>
              </a:rPr>
              <a:pPr/>
              <a:t>‹#›</a:t>
            </a:fld>
            <a:endParaRPr lang="en-US" dirty="0">
              <a:solidFill>
                <a:prstClr val="black">
                  <a:tint val="75000"/>
                </a:prstClr>
              </a:solidFill>
            </a:endParaRPr>
          </a:p>
        </p:txBody>
      </p:sp>
      <p:sp>
        <p:nvSpPr>
          <p:cNvPr id="8" name="Media Placeholder 7"/>
          <p:cNvSpPr>
            <a:spLocks noGrp="1"/>
          </p:cNvSpPr>
          <p:nvPr>
            <p:ph type="media" sz="quarter" idx="13"/>
          </p:nvPr>
        </p:nvSpPr>
        <p:spPr>
          <a:xfrm>
            <a:off x="533400" y="1600200"/>
            <a:ext cx="8153400" cy="4724400"/>
          </a:xfrm>
        </p:spPr>
        <p:txBody>
          <a:bodyPr/>
          <a:lstStyle>
            <a:lvl1pPr marL="0" indent="0">
              <a:buNone/>
              <a:defRPr/>
            </a:lvl1pPr>
          </a:lstStyle>
          <a:p>
            <a:endParaRPr lang="en-US" dirty="0"/>
          </a:p>
        </p:txBody>
      </p:sp>
      <p:sp>
        <p:nvSpPr>
          <p:cNvPr id="9" name="Rectangle 8"/>
          <p:cNvSpPr/>
          <p:nvPr userDrawn="1"/>
        </p:nvSpPr>
        <p:spPr>
          <a:xfrm>
            <a:off x="307818" y="6201624"/>
            <a:ext cx="8682273" cy="561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906738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54B7291-FF52-490B-9761-E63098F80E7E}" type="datetimeFigureOut">
              <a:rPr lang="en-US" smtClean="0">
                <a:solidFill>
                  <a:prstClr val="black">
                    <a:tint val="75000"/>
                  </a:prstClr>
                </a:solidFill>
              </a:rPr>
              <a:pPr/>
              <a:t>8/21/2018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ECCEF1E-24E4-4947-B650-B556626A4376}" type="slidenum">
              <a:rPr lang="en-US" smtClean="0">
                <a:solidFill>
                  <a:prstClr val="black">
                    <a:tint val="75000"/>
                  </a:prstClr>
                </a:solidFill>
              </a:rPr>
              <a:pPr/>
              <a:t>‹#›</a:t>
            </a:fld>
            <a:endParaRPr lang="en-US" dirty="0">
              <a:solidFill>
                <a:prstClr val="black">
                  <a:tint val="75000"/>
                </a:prstClr>
              </a:solidFill>
            </a:endParaRPr>
          </a:p>
        </p:txBody>
      </p:sp>
      <p:sp>
        <p:nvSpPr>
          <p:cNvPr id="8" name="Rectangle 7"/>
          <p:cNvSpPr/>
          <p:nvPr userDrawn="1"/>
        </p:nvSpPr>
        <p:spPr>
          <a:xfrm>
            <a:off x="307818" y="6201624"/>
            <a:ext cx="8682273" cy="561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959431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248400" cy="1143000"/>
          </a:xfrm>
          <a:prstGeom prst="rect">
            <a:avLst/>
          </a:prstGeom>
        </p:spPr>
        <p:txBody>
          <a:bodyPr/>
          <a:lstStyle>
            <a:lvl1pPr>
              <a:defRPr b="0">
                <a:latin typeface="+mn-lt"/>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E54B7291-FF52-490B-9761-E63098F80E7E}" type="datetimeFigureOut">
              <a:rPr lang="en-US" smtClean="0">
                <a:solidFill>
                  <a:prstClr val="black">
                    <a:tint val="75000"/>
                  </a:prstClr>
                </a:solidFill>
              </a:rPr>
              <a:pPr/>
              <a:t>8/21/2018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ECCEF1E-24E4-4947-B650-B556626A4376}" type="slidenum">
              <a:rPr lang="en-US" smtClean="0">
                <a:solidFill>
                  <a:prstClr val="black">
                    <a:tint val="75000"/>
                  </a:prstClr>
                </a:solidFill>
              </a:rPr>
              <a:pPr/>
              <a:t>‹#›</a:t>
            </a:fld>
            <a:endParaRPr lang="en-US" dirty="0">
              <a:solidFill>
                <a:prstClr val="black">
                  <a:tint val="75000"/>
                </a:prstClr>
              </a:solidFill>
            </a:endParaRPr>
          </a:p>
        </p:txBody>
      </p:sp>
      <p:sp>
        <p:nvSpPr>
          <p:cNvPr id="6" name="Rectangle 5"/>
          <p:cNvSpPr/>
          <p:nvPr userDrawn="1"/>
        </p:nvSpPr>
        <p:spPr>
          <a:xfrm>
            <a:off x="307818" y="6201624"/>
            <a:ext cx="8682273" cy="561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0186428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9" name="Picture 8" descr="Core Plus Logo (Cor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850527" y="1828800"/>
            <a:ext cx="7442947" cy="3124200"/>
          </a:xfrm>
          <a:prstGeom prst="ellipse">
            <a:avLst/>
          </a:prstGeom>
          <a:ln>
            <a:noFill/>
          </a:ln>
          <a:effectLst>
            <a:softEdge rad="112500"/>
          </a:effectLst>
        </p:spPr>
      </p:pic>
      <p:sp>
        <p:nvSpPr>
          <p:cNvPr id="4" name="Rectangle 3"/>
          <p:cNvSpPr/>
          <p:nvPr userDrawn="1"/>
        </p:nvSpPr>
        <p:spPr>
          <a:xfrm>
            <a:off x="0" y="0"/>
            <a:ext cx="9144000" cy="15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dirty="0">
              <a:solidFill>
                <a:prstClr val="white"/>
              </a:solidFill>
              <a:latin typeface="Adobe Arabic" pitchFamily="18" charset="-78"/>
            </a:endParaRPr>
          </a:p>
        </p:txBody>
      </p:sp>
      <p:sp>
        <p:nvSpPr>
          <p:cNvPr id="5" name="Title 3"/>
          <p:cNvSpPr>
            <a:spLocks noGrp="1"/>
          </p:cNvSpPr>
          <p:nvPr userDrawn="1">
            <p:ph type="title" idx="4294967295"/>
          </p:nvPr>
        </p:nvSpPr>
        <p:spPr>
          <a:xfrm>
            <a:off x="381000" y="609600"/>
            <a:ext cx="8305800" cy="1143000"/>
          </a:xfrm>
          <a:prstGeom prst="rect">
            <a:avLst/>
          </a:prstGeom>
        </p:spPr>
        <p:txBody>
          <a:bodyPr>
            <a:normAutofit/>
          </a:bodyPr>
          <a:lstStyle>
            <a:lvl1pPr algn="ctr">
              <a:defRPr sz="4800" b="1">
                <a:solidFill>
                  <a:schemeClr val="bg1">
                    <a:lumMod val="50000"/>
                  </a:schemeClr>
                </a:solidFill>
              </a:defRPr>
            </a:lvl1pPr>
          </a:lstStyle>
          <a:p>
            <a:endParaRPr lang="en-US" dirty="0"/>
          </a:p>
        </p:txBody>
      </p:sp>
    </p:spTree>
    <p:extLst>
      <p:ext uri="{BB962C8B-B14F-4D97-AF65-F5344CB8AC3E}">
        <p14:creationId xmlns:p14="http://schemas.microsoft.com/office/powerpoint/2010/main" val="375849391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4B7291-FF52-490B-9761-E63098F80E7E}" type="datetimeFigureOut">
              <a:rPr lang="en-US" smtClean="0">
                <a:solidFill>
                  <a:prstClr val="black">
                    <a:tint val="75000"/>
                  </a:prstClr>
                </a:solidFill>
              </a:rPr>
              <a:pPr/>
              <a:t>8/21/2018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ECCEF1E-24E4-4947-B650-B556626A4376}" type="slidenum">
              <a:rPr lang="en-US" smtClean="0">
                <a:solidFill>
                  <a:prstClr val="black">
                    <a:tint val="75000"/>
                  </a:prstClr>
                </a:solidFill>
              </a:rPr>
              <a:pPr/>
              <a:t>‹#›</a:t>
            </a:fld>
            <a:endParaRPr lang="en-US" dirty="0">
              <a:solidFill>
                <a:prstClr val="black">
                  <a:tint val="75000"/>
                </a:prstClr>
              </a:solidFill>
            </a:endParaRPr>
          </a:p>
        </p:txBody>
      </p:sp>
      <p:sp>
        <p:nvSpPr>
          <p:cNvPr id="8" name="Media Placeholder 7"/>
          <p:cNvSpPr>
            <a:spLocks noGrp="1"/>
          </p:cNvSpPr>
          <p:nvPr>
            <p:ph type="media" sz="quarter" idx="13"/>
          </p:nvPr>
        </p:nvSpPr>
        <p:spPr>
          <a:xfrm>
            <a:off x="533400" y="1600200"/>
            <a:ext cx="8153400" cy="4724400"/>
          </a:xfrm>
        </p:spPr>
        <p:txBody>
          <a:bodyPr/>
          <a:lstStyle/>
          <a:p>
            <a:endParaRPr lang="en-US" dirty="0"/>
          </a:p>
        </p:txBody>
      </p:sp>
      <p:sp>
        <p:nvSpPr>
          <p:cNvPr id="9" name="Rectangle 8"/>
          <p:cNvSpPr/>
          <p:nvPr userDrawn="1"/>
        </p:nvSpPr>
        <p:spPr>
          <a:xfrm>
            <a:off x="307818" y="6201624"/>
            <a:ext cx="8682273" cy="561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10674170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54B7291-FF52-490B-9761-E63098F80E7E}" type="datetimeFigureOut">
              <a:rPr lang="en-US" smtClean="0">
                <a:solidFill>
                  <a:prstClr val="black">
                    <a:tint val="75000"/>
                  </a:prstClr>
                </a:solidFill>
              </a:rPr>
              <a:pPr/>
              <a:t>8/21/2018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ECCEF1E-24E4-4947-B650-B556626A4376}" type="slidenum">
              <a:rPr lang="en-US" smtClean="0">
                <a:solidFill>
                  <a:prstClr val="black">
                    <a:tint val="75000"/>
                  </a:prstClr>
                </a:solidFill>
              </a:rPr>
              <a:pPr/>
              <a:t>‹#›</a:t>
            </a:fld>
            <a:endParaRPr lang="en-US" dirty="0">
              <a:solidFill>
                <a:prstClr val="black">
                  <a:tint val="75000"/>
                </a:prstClr>
              </a:solidFill>
            </a:endParaRPr>
          </a:p>
        </p:txBody>
      </p:sp>
      <p:sp>
        <p:nvSpPr>
          <p:cNvPr id="8" name="Rectangle 7"/>
          <p:cNvSpPr/>
          <p:nvPr userDrawn="1"/>
        </p:nvSpPr>
        <p:spPr>
          <a:xfrm>
            <a:off x="307818" y="6201624"/>
            <a:ext cx="8682273" cy="561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54473906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248400" cy="1143000"/>
          </a:xfrm>
          <a:prstGeom prst="rect">
            <a:avLst/>
          </a:prstGeom>
        </p:spPr>
        <p:txBody>
          <a:bodyPr/>
          <a:lstStyle>
            <a:lvl1pPr>
              <a:defRPr b="0">
                <a:latin typeface="+mn-lt"/>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E54B7291-FF52-490B-9761-E63098F80E7E}" type="datetimeFigureOut">
              <a:rPr lang="en-US" smtClean="0">
                <a:solidFill>
                  <a:prstClr val="black">
                    <a:tint val="75000"/>
                  </a:prstClr>
                </a:solidFill>
              </a:rPr>
              <a:pPr/>
              <a:t>8/21/2018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ECCEF1E-24E4-4947-B650-B556626A4376}" type="slidenum">
              <a:rPr lang="en-US" smtClean="0">
                <a:solidFill>
                  <a:prstClr val="black">
                    <a:tint val="75000"/>
                  </a:prstClr>
                </a:solidFill>
              </a:rPr>
              <a:pPr/>
              <a:t>‹#›</a:t>
            </a:fld>
            <a:endParaRPr lang="en-US" dirty="0">
              <a:solidFill>
                <a:prstClr val="black">
                  <a:tint val="75000"/>
                </a:prstClr>
              </a:solidFill>
            </a:endParaRPr>
          </a:p>
        </p:txBody>
      </p:sp>
      <p:sp>
        <p:nvSpPr>
          <p:cNvPr id="6" name="Rectangle 5"/>
          <p:cNvSpPr/>
          <p:nvPr userDrawn="1"/>
        </p:nvSpPr>
        <p:spPr>
          <a:xfrm>
            <a:off x="307818" y="6201624"/>
            <a:ext cx="8682273" cy="561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23696459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9" name="Picture 8" descr="Core Plus Logo (Cor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850527" y="1828800"/>
            <a:ext cx="7442947" cy="3124200"/>
          </a:xfrm>
          <a:prstGeom prst="ellipse">
            <a:avLst/>
          </a:prstGeom>
          <a:ln>
            <a:noFill/>
          </a:ln>
          <a:effectLst>
            <a:softEdge rad="112500"/>
          </a:effectLst>
        </p:spPr>
      </p:pic>
      <p:sp>
        <p:nvSpPr>
          <p:cNvPr id="4" name="Rectangle 3"/>
          <p:cNvSpPr/>
          <p:nvPr userDrawn="1"/>
        </p:nvSpPr>
        <p:spPr>
          <a:xfrm>
            <a:off x="0" y="0"/>
            <a:ext cx="9144000" cy="15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dirty="0">
              <a:solidFill>
                <a:prstClr val="white"/>
              </a:solidFill>
              <a:latin typeface="Adobe Arabic" pitchFamily="18" charset="-78"/>
            </a:endParaRPr>
          </a:p>
        </p:txBody>
      </p:sp>
      <p:sp>
        <p:nvSpPr>
          <p:cNvPr id="5" name="Title 3"/>
          <p:cNvSpPr>
            <a:spLocks noGrp="1"/>
          </p:cNvSpPr>
          <p:nvPr userDrawn="1">
            <p:ph type="title" idx="4294967295"/>
          </p:nvPr>
        </p:nvSpPr>
        <p:spPr>
          <a:xfrm>
            <a:off x="381000" y="609600"/>
            <a:ext cx="8305800" cy="1143000"/>
          </a:xfrm>
          <a:prstGeom prst="rect">
            <a:avLst/>
          </a:prstGeom>
        </p:spPr>
        <p:txBody>
          <a:bodyPr>
            <a:normAutofit/>
          </a:bodyPr>
          <a:lstStyle>
            <a:lvl1pPr algn="ctr">
              <a:defRPr sz="4800" b="1">
                <a:solidFill>
                  <a:schemeClr val="bg1">
                    <a:lumMod val="50000"/>
                  </a:schemeClr>
                </a:solidFill>
              </a:defRPr>
            </a:lvl1pPr>
          </a:lstStyle>
          <a:p>
            <a:endParaRPr lang="en-US" dirty="0"/>
          </a:p>
        </p:txBody>
      </p:sp>
    </p:spTree>
    <p:extLst>
      <p:ext uri="{BB962C8B-B14F-4D97-AF65-F5344CB8AC3E}">
        <p14:creationId xmlns:p14="http://schemas.microsoft.com/office/powerpoint/2010/main" val="103751678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4B7291-FF52-490B-9761-E63098F80E7E}" type="datetimeFigureOut">
              <a:rPr lang="en-US" smtClean="0">
                <a:solidFill>
                  <a:prstClr val="black">
                    <a:tint val="75000"/>
                  </a:prstClr>
                </a:solidFill>
              </a:rPr>
              <a:pPr/>
              <a:t>8/21/2018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ECCEF1E-24E4-4947-B650-B556626A4376}" type="slidenum">
              <a:rPr lang="en-US" smtClean="0">
                <a:solidFill>
                  <a:prstClr val="black">
                    <a:tint val="75000"/>
                  </a:prstClr>
                </a:solidFill>
              </a:rPr>
              <a:pPr/>
              <a:t>‹#›</a:t>
            </a:fld>
            <a:endParaRPr lang="en-US" dirty="0">
              <a:solidFill>
                <a:prstClr val="black">
                  <a:tint val="75000"/>
                </a:prstClr>
              </a:solidFill>
            </a:endParaRPr>
          </a:p>
        </p:txBody>
      </p:sp>
      <p:sp>
        <p:nvSpPr>
          <p:cNvPr id="8" name="Media Placeholder 7"/>
          <p:cNvSpPr>
            <a:spLocks noGrp="1"/>
          </p:cNvSpPr>
          <p:nvPr>
            <p:ph type="media" sz="quarter" idx="13"/>
          </p:nvPr>
        </p:nvSpPr>
        <p:spPr>
          <a:xfrm>
            <a:off x="533400" y="1600200"/>
            <a:ext cx="8153400" cy="4724400"/>
          </a:xfrm>
        </p:spPr>
        <p:txBody>
          <a:bodyPr/>
          <a:lstStyle/>
          <a:p>
            <a:endParaRPr lang="en-US" dirty="0"/>
          </a:p>
        </p:txBody>
      </p:sp>
      <p:sp>
        <p:nvSpPr>
          <p:cNvPr id="9" name="Rectangle 8"/>
          <p:cNvSpPr/>
          <p:nvPr userDrawn="1"/>
        </p:nvSpPr>
        <p:spPr>
          <a:xfrm>
            <a:off x="307818" y="6201624"/>
            <a:ext cx="8682273" cy="561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90865618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54B7291-FF52-490B-9761-E63098F80E7E}" type="datetimeFigureOut">
              <a:rPr lang="en-US" smtClean="0">
                <a:solidFill>
                  <a:prstClr val="black">
                    <a:tint val="75000"/>
                  </a:prstClr>
                </a:solidFill>
              </a:rPr>
              <a:pPr/>
              <a:t>8/21/2018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ECCEF1E-24E4-4947-B650-B556626A4376}" type="slidenum">
              <a:rPr lang="en-US" smtClean="0">
                <a:solidFill>
                  <a:prstClr val="black">
                    <a:tint val="75000"/>
                  </a:prstClr>
                </a:solidFill>
              </a:rPr>
              <a:pPr/>
              <a:t>‹#›</a:t>
            </a:fld>
            <a:endParaRPr lang="en-US" dirty="0">
              <a:solidFill>
                <a:prstClr val="black">
                  <a:tint val="75000"/>
                </a:prstClr>
              </a:solidFill>
            </a:endParaRPr>
          </a:p>
        </p:txBody>
      </p:sp>
      <p:sp>
        <p:nvSpPr>
          <p:cNvPr id="8" name="Rectangle 7"/>
          <p:cNvSpPr/>
          <p:nvPr userDrawn="1"/>
        </p:nvSpPr>
        <p:spPr>
          <a:xfrm>
            <a:off x="307818" y="6201624"/>
            <a:ext cx="8682273" cy="561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28492805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248400" cy="1143000"/>
          </a:xfrm>
          <a:prstGeom prst="rect">
            <a:avLst/>
          </a:prstGeom>
        </p:spPr>
        <p:txBody>
          <a:bodyPr/>
          <a:lstStyle>
            <a:lvl1pPr>
              <a:defRPr b="0">
                <a:latin typeface="+mn-lt"/>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E54B7291-FF52-490B-9761-E63098F80E7E}" type="datetimeFigureOut">
              <a:rPr lang="en-US" smtClean="0">
                <a:solidFill>
                  <a:prstClr val="black">
                    <a:tint val="75000"/>
                  </a:prstClr>
                </a:solidFill>
              </a:rPr>
              <a:pPr/>
              <a:t>8/21/2018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ECCEF1E-24E4-4947-B650-B556626A4376}" type="slidenum">
              <a:rPr lang="en-US" smtClean="0">
                <a:solidFill>
                  <a:prstClr val="black">
                    <a:tint val="75000"/>
                  </a:prstClr>
                </a:solidFill>
              </a:rPr>
              <a:pPr/>
              <a:t>‹#›</a:t>
            </a:fld>
            <a:endParaRPr lang="en-US" dirty="0">
              <a:solidFill>
                <a:prstClr val="black">
                  <a:tint val="75000"/>
                </a:prstClr>
              </a:solidFill>
            </a:endParaRPr>
          </a:p>
        </p:txBody>
      </p:sp>
      <p:sp>
        <p:nvSpPr>
          <p:cNvPr id="6" name="Rectangle 5"/>
          <p:cNvSpPr/>
          <p:nvPr userDrawn="1"/>
        </p:nvSpPr>
        <p:spPr>
          <a:xfrm>
            <a:off x="307818" y="6201624"/>
            <a:ext cx="8682273" cy="561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07143573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9" name="Picture 8" descr="Core Plus Logo (Cor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850527" y="1828800"/>
            <a:ext cx="7442947" cy="3124200"/>
          </a:xfrm>
          <a:prstGeom prst="ellipse">
            <a:avLst/>
          </a:prstGeom>
          <a:ln>
            <a:noFill/>
          </a:ln>
          <a:effectLst>
            <a:softEdge rad="112500"/>
          </a:effectLst>
        </p:spPr>
      </p:pic>
      <p:sp>
        <p:nvSpPr>
          <p:cNvPr id="4" name="Rectangle 3"/>
          <p:cNvSpPr/>
          <p:nvPr userDrawn="1"/>
        </p:nvSpPr>
        <p:spPr>
          <a:xfrm>
            <a:off x="0" y="0"/>
            <a:ext cx="9144000" cy="15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dirty="0">
              <a:solidFill>
                <a:prstClr val="white"/>
              </a:solidFill>
              <a:latin typeface="Adobe Arabic" pitchFamily="18" charset="-78"/>
            </a:endParaRPr>
          </a:p>
        </p:txBody>
      </p:sp>
      <p:sp>
        <p:nvSpPr>
          <p:cNvPr id="5" name="Title 3"/>
          <p:cNvSpPr>
            <a:spLocks noGrp="1"/>
          </p:cNvSpPr>
          <p:nvPr userDrawn="1">
            <p:ph type="title" idx="4294967295"/>
          </p:nvPr>
        </p:nvSpPr>
        <p:spPr>
          <a:xfrm>
            <a:off x="381000" y="609600"/>
            <a:ext cx="8305800" cy="1143000"/>
          </a:xfrm>
          <a:prstGeom prst="rect">
            <a:avLst/>
          </a:prstGeom>
        </p:spPr>
        <p:txBody>
          <a:bodyPr>
            <a:normAutofit/>
          </a:bodyPr>
          <a:lstStyle>
            <a:lvl1pPr algn="ctr">
              <a:defRPr sz="4800" b="1">
                <a:solidFill>
                  <a:schemeClr val="bg1">
                    <a:lumMod val="50000"/>
                  </a:schemeClr>
                </a:solidFill>
              </a:defRPr>
            </a:lvl1pPr>
          </a:lstStyle>
          <a:p>
            <a:endParaRPr lang="en-US" dirty="0"/>
          </a:p>
        </p:txBody>
      </p:sp>
    </p:spTree>
    <p:extLst>
      <p:ext uri="{BB962C8B-B14F-4D97-AF65-F5344CB8AC3E}">
        <p14:creationId xmlns:p14="http://schemas.microsoft.com/office/powerpoint/2010/main" val="217914240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4B7291-FF52-490B-9761-E63098F80E7E}" type="datetimeFigureOut">
              <a:rPr lang="en-US" smtClean="0">
                <a:solidFill>
                  <a:prstClr val="black">
                    <a:tint val="75000"/>
                  </a:prstClr>
                </a:solidFill>
              </a:rPr>
              <a:pPr/>
              <a:t>8/21/2018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ECCEF1E-24E4-4947-B650-B556626A4376}" type="slidenum">
              <a:rPr lang="en-US" smtClean="0">
                <a:solidFill>
                  <a:prstClr val="black">
                    <a:tint val="75000"/>
                  </a:prstClr>
                </a:solidFill>
              </a:rPr>
              <a:pPr/>
              <a:t>‹#›</a:t>
            </a:fld>
            <a:endParaRPr lang="en-US" dirty="0">
              <a:solidFill>
                <a:prstClr val="black">
                  <a:tint val="75000"/>
                </a:prstClr>
              </a:solidFill>
            </a:endParaRPr>
          </a:p>
        </p:txBody>
      </p:sp>
      <p:sp>
        <p:nvSpPr>
          <p:cNvPr id="8" name="Media Placeholder 7"/>
          <p:cNvSpPr>
            <a:spLocks noGrp="1"/>
          </p:cNvSpPr>
          <p:nvPr>
            <p:ph type="media" sz="quarter" idx="13"/>
          </p:nvPr>
        </p:nvSpPr>
        <p:spPr>
          <a:xfrm>
            <a:off x="533400" y="1600200"/>
            <a:ext cx="8153400" cy="4724400"/>
          </a:xfrm>
        </p:spPr>
        <p:txBody>
          <a:bodyPr/>
          <a:lstStyle/>
          <a:p>
            <a:endParaRPr lang="en-US" dirty="0"/>
          </a:p>
        </p:txBody>
      </p:sp>
      <p:sp>
        <p:nvSpPr>
          <p:cNvPr id="9" name="Rectangle 8"/>
          <p:cNvSpPr/>
          <p:nvPr userDrawn="1"/>
        </p:nvSpPr>
        <p:spPr>
          <a:xfrm>
            <a:off x="307818" y="6201624"/>
            <a:ext cx="8682273" cy="561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55310133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54B7291-FF52-490B-9761-E63098F80E7E}" type="datetimeFigureOut">
              <a:rPr lang="en-US" smtClean="0">
                <a:solidFill>
                  <a:prstClr val="black">
                    <a:tint val="75000"/>
                  </a:prstClr>
                </a:solidFill>
              </a:rPr>
              <a:pPr/>
              <a:t>8/21/2018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ECCEF1E-24E4-4947-B650-B556626A4376}" type="slidenum">
              <a:rPr lang="en-US" smtClean="0">
                <a:solidFill>
                  <a:prstClr val="black">
                    <a:tint val="75000"/>
                  </a:prstClr>
                </a:solidFill>
              </a:rPr>
              <a:pPr/>
              <a:t>‹#›</a:t>
            </a:fld>
            <a:endParaRPr lang="en-US" dirty="0">
              <a:solidFill>
                <a:prstClr val="black">
                  <a:tint val="75000"/>
                </a:prstClr>
              </a:solidFill>
            </a:endParaRPr>
          </a:p>
        </p:txBody>
      </p:sp>
      <p:sp>
        <p:nvSpPr>
          <p:cNvPr id="8" name="Rectangle 7"/>
          <p:cNvSpPr/>
          <p:nvPr userDrawn="1"/>
        </p:nvSpPr>
        <p:spPr>
          <a:xfrm>
            <a:off x="307818" y="6201624"/>
            <a:ext cx="8682273" cy="561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625556869"/>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248400" cy="1143000"/>
          </a:xfrm>
          <a:prstGeom prst="rect">
            <a:avLst/>
          </a:prstGeom>
        </p:spPr>
        <p:txBody>
          <a:bodyPr/>
          <a:lstStyle>
            <a:lvl1pPr>
              <a:defRPr b="0">
                <a:latin typeface="+mn-lt"/>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E54B7291-FF52-490B-9761-E63098F80E7E}" type="datetimeFigureOut">
              <a:rPr lang="en-US" smtClean="0">
                <a:solidFill>
                  <a:prstClr val="black">
                    <a:tint val="75000"/>
                  </a:prstClr>
                </a:solidFill>
              </a:rPr>
              <a:pPr/>
              <a:t>8/21/2018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ECCEF1E-24E4-4947-B650-B556626A4376}" type="slidenum">
              <a:rPr lang="en-US" smtClean="0">
                <a:solidFill>
                  <a:prstClr val="black">
                    <a:tint val="75000"/>
                  </a:prstClr>
                </a:solidFill>
              </a:rPr>
              <a:pPr/>
              <a:t>‹#›</a:t>
            </a:fld>
            <a:endParaRPr lang="en-US" dirty="0">
              <a:solidFill>
                <a:prstClr val="black">
                  <a:tint val="75000"/>
                </a:prstClr>
              </a:solidFill>
            </a:endParaRPr>
          </a:p>
        </p:txBody>
      </p:sp>
      <p:sp>
        <p:nvSpPr>
          <p:cNvPr id="6" name="Rectangle 5"/>
          <p:cNvSpPr/>
          <p:nvPr userDrawn="1"/>
        </p:nvSpPr>
        <p:spPr>
          <a:xfrm>
            <a:off x="307818" y="6201624"/>
            <a:ext cx="8682273" cy="561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530216989"/>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28600" y="152400"/>
            <a:ext cx="6400800" cy="1219200"/>
          </a:xfrm>
        </p:spPr>
        <p:txBody>
          <a:bodyPr anchor="ctr">
            <a:normAutofit/>
          </a:bodyPr>
          <a:lstStyle>
            <a:lvl1pPr marL="0" indent="0">
              <a:buNone/>
              <a:defRPr sz="3600" b="0">
                <a:solidFill>
                  <a:schemeClr val="bg1"/>
                </a:solidFill>
              </a:defRPr>
            </a:lvl1pPr>
          </a:lstStyle>
          <a:p>
            <a:pPr lvl="0"/>
            <a:r>
              <a:rPr lang="en-US" dirty="0" smtClean="0"/>
              <a:t> </a:t>
            </a:r>
            <a:endParaRPr lang="en-US" dirty="0"/>
          </a:p>
        </p:txBody>
      </p:sp>
      <p:sp>
        <p:nvSpPr>
          <p:cNvPr id="7" name="Text Placeholder 6"/>
          <p:cNvSpPr>
            <a:spLocks noGrp="1"/>
          </p:cNvSpPr>
          <p:nvPr>
            <p:ph type="body" sz="quarter" idx="11"/>
          </p:nvPr>
        </p:nvSpPr>
        <p:spPr>
          <a:xfrm>
            <a:off x="381000" y="1600200"/>
            <a:ext cx="8382000" cy="487680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800"/>
            </a:lvl1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smtClean="0">
                <a:ln>
                  <a:noFill/>
                </a:ln>
                <a:solidFill>
                  <a:prstClr val="black"/>
                </a:solidFill>
                <a:effectLst/>
                <a:uLnTx/>
                <a:uFillTx/>
                <a:latin typeface="+mn-lt"/>
                <a:ea typeface="+mn-ea"/>
                <a:cs typeface="+mn-cs"/>
              </a:rPr>
              <a:t>Click to edit Master text styles</a:t>
            </a:r>
          </a:p>
        </p:txBody>
      </p:sp>
    </p:spTree>
    <p:extLst>
      <p:ext uri="{BB962C8B-B14F-4D97-AF65-F5344CB8AC3E}">
        <p14:creationId xmlns:p14="http://schemas.microsoft.com/office/powerpoint/2010/main" val="213404304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pic>
        <p:nvPicPr>
          <p:cNvPr id="10" name="Picture 9" descr="Core Plus Logo (Aerospace).jpg"/>
          <p:cNvPicPr>
            <a:picLocks noChangeAspect="1"/>
          </p:cNvPicPr>
          <p:nvPr userDrawn="1"/>
        </p:nvPicPr>
        <p:blipFill>
          <a:blip r:embed="rId2" cstate="print"/>
          <a:stretch>
            <a:fillRect/>
          </a:stretch>
        </p:blipFill>
        <p:spPr>
          <a:xfrm>
            <a:off x="822140" y="1981200"/>
            <a:ext cx="7331260" cy="3124200"/>
          </a:xfrm>
          <a:prstGeom prst="ellipse">
            <a:avLst/>
          </a:prstGeom>
          <a:ln>
            <a:noFill/>
          </a:ln>
          <a:effectLst>
            <a:softEdge rad="112500"/>
          </a:effectLst>
        </p:spPr>
      </p:pic>
      <p:sp>
        <p:nvSpPr>
          <p:cNvPr id="17" name="Rectangle 16"/>
          <p:cNvSpPr/>
          <p:nvPr userDrawn="1"/>
        </p:nvSpPr>
        <p:spPr>
          <a:xfrm>
            <a:off x="0" y="0"/>
            <a:ext cx="9144000" cy="15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0"/>
          </p:nvPr>
        </p:nvSpPr>
        <p:spPr>
          <a:xfrm>
            <a:off x="228600" y="152400"/>
            <a:ext cx="5638800" cy="762000"/>
          </a:xfrm>
        </p:spPr>
        <p:txBody>
          <a:bodyPr/>
          <a:lstStyle>
            <a:lvl1pPr marL="0" indent="0">
              <a:buNone/>
              <a:defRPr/>
            </a:lvl1pPr>
          </a:lstStyle>
          <a:p>
            <a:pPr lvl="0"/>
            <a:r>
              <a:rPr lang="en-US" smtClean="0"/>
              <a:t>Click to edit Master text styles</a:t>
            </a:r>
          </a:p>
        </p:txBody>
      </p:sp>
    </p:spTree>
    <p:extLst>
      <p:ext uri="{BB962C8B-B14F-4D97-AF65-F5344CB8AC3E}">
        <p14:creationId xmlns:p14="http://schemas.microsoft.com/office/powerpoint/2010/main" val="1865887572"/>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1828800" y="3124200"/>
            <a:ext cx="5562600" cy="914400"/>
          </a:xfrm>
        </p:spPr>
        <p:txBody>
          <a:bodyPr>
            <a:normAutofit/>
          </a:bodyPr>
          <a:lstStyle>
            <a:lvl1pPr marL="0" indent="0" algn="ctr">
              <a:buFontTx/>
              <a:buNone/>
              <a:defRPr sz="3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 Unit X: Name of Unit</a:t>
            </a:r>
          </a:p>
        </p:txBody>
      </p:sp>
      <p:sp>
        <p:nvSpPr>
          <p:cNvPr id="13" name="Text Placeholder 12"/>
          <p:cNvSpPr>
            <a:spLocks noGrp="1"/>
          </p:cNvSpPr>
          <p:nvPr>
            <p:ph type="body" sz="quarter" idx="11" hasCustomPrompt="1"/>
          </p:nvPr>
        </p:nvSpPr>
        <p:spPr>
          <a:xfrm>
            <a:off x="1828800" y="3733800"/>
            <a:ext cx="5562600" cy="685800"/>
          </a:xfrm>
        </p:spPr>
        <p:txBody>
          <a:bodyPr/>
          <a:lstStyle>
            <a:lvl1pPr marL="0" indent="0">
              <a:buFontTx/>
              <a:buNone/>
              <a:defRPr>
                <a:solidFill>
                  <a:schemeClr val="bg1">
                    <a:lumMod val="6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gn="ctr" fontAlgn="auto">
              <a:spcAft>
                <a:spcPts val="0"/>
              </a:spcAft>
            </a:pPr>
            <a:r>
              <a:rPr lang="en-US" dirty="0" smtClean="0">
                <a:solidFill>
                  <a:schemeClr val="bg1">
                    <a:lumMod val="65000"/>
                  </a:schemeClr>
                </a:solidFill>
              </a:rPr>
              <a:t>Lesson X: Name of Lesson</a:t>
            </a:r>
            <a:endParaRPr lang="en-US" dirty="0">
              <a:solidFill>
                <a:schemeClr val="bg1">
                  <a:lumMod val="65000"/>
                </a:schemeClr>
              </a:solidFill>
            </a:endParaRPr>
          </a:p>
        </p:txBody>
      </p:sp>
    </p:spTree>
    <p:extLst>
      <p:ext uri="{BB962C8B-B14F-4D97-AF65-F5344CB8AC3E}">
        <p14:creationId xmlns:p14="http://schemas.microsoft.com/office/powerpoint/2010/main" val="571131740"/>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28600" y="152400"/>
            <a:ext cx="6400800" cy="1219200"/>
          </a:xfrm>
        </p:spPr>
        <p:txBody>
          <a:bodyPr anchor="ctr">
            <a:normAutofit/>
          </a:bodyPr>
          <a:lstStyle>
            <a:lvl1pPr marL="0" indent="0">
              <a:buNone/>
              <a:defRPr sz="3600" b="0">
                <a:solidFill>
                  <a:schemeClr val="bg1"/>
                </a:solidFill>
              </a:defRPr>
            </a:lvl1pPr>
          </a:lstStyle>
          <a:p>
            <a:pPr lvl="0"/>
            <a:r>
              <a:rPr lang="en-US" dirty="0" smtClean="0"/>
              <a:t> </a:t>
            </a:r>
            <a:endParaRPr lang="en-US" dirty="0"/>
          </a:p>
        </p:txBody>
      </p:sp>
      <p:sp>
        <p:nvSpPr>
          <p:cNvPr id="7" name="Text Placeholder 6"/>
          <p:cNvSpPr>
            <a:spLocks noGrp="1"/>
          </p:cNvSpPr>
          <p:nvPr>
            <p:ph type="body" sz="quarter" idx="11"/>
          </p:nvPr>
        </p:nvSpPr>
        <p:spPr>
          <a:xfrm>
            <a:off x="381000" y="1600200"/>
            <a:ext cx="8382000" cy="487680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800"/>
            </a:lvl1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smtClean="0">
                <a:ln>
                  <a:noFill/>
                </a:ln>
                <a:solidFill>
                  <a:prstClr val="black"/>
                </a:solidFill>
                <a:effectLst/>
                <a:uLnTx/>
                <a:uFillTx/>
                <a:latin typeface="+mn-lt"/>
                <a:ea typeface="+mn-ea"/>
                <a:cs typeface="+mn-cs"/>
              </a:rPr>
              <a:t>Click to edit Master text styles</a:t>
            </a:r>
          </a:p>
        </p:txBody>
      </p:sp>
    </p:spTree>
    <p:extLst>
      <p:ext uri="{BB962C8B-B14F-4D97-AF65-F5344CB8AC3E}">
        <p14:creationId xmlns:p14="http://schemas.microsoft.com/office/powerpoint/2010/main" val="1954009526"/>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7" name="Rectangle 6"/>
          <p:cNvSpPr/>
          <p:nvPr userDrawn="1"/>
        </p:nvSpPr>
        <p:spPr>
          <a:xfrm>
            <a:off x="0" y="0"/>
            <a:ext cx="9144000" cy="1371600"/>
          </a:xfrm>
          <a:prstGeom prst="rect">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Core Plus Logo (Aerospace).jpg"/>
          <p:cNvPicPr>
            <a:picLocks noChangeAspect="1"/>
          </p:cNvPicPr>
          <p:nvPr userDrawn="1"/>
        </p:nvPicPr>
        <p:blipFill>
          <a:blip r:embed="rId2" cstate="print"/>
          <a:srcRect l="12782" t="11417" r="14596" b="13528"/>
          <a:stretch>
            <a:fillRect/>
          </a:stretch>
        </p:blipFill>
        <p:spPr>
          <a:xfrm>
            <a:off x="6477000" y="76200"/>
            <a:ext cx="2667000" cy="1295400"/>
          </a:xfrm>
          <a:prstGeom prst="ellipse">
            <a:avLst/>
          </a:prstGeom>
          <a:ln>
            <a:noFill/>
          </a:ln>
          <a:effectLst>
            <a:softEdge rad="112500"/>
          </a:effectLst>
        </p:spPr>
      </p:pic>
      <p:sp>
        <p:nvSpPr>
          <p:cNvPr id="9" name="Title Placeholder 1"/>
          <p:cNvSpPr txBox="1">
            <a:spLocks/>
          </p:cNvSpPr>
          <p:nvPr userDrawn="1"/>
        </p:nvSpPr>
        <p:spPr>
          <a:xfrm>
            <a:off x="152400" y="152400"/>
            <a:ext cx="62484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bg1"/>
                </a:solidFill>
                <a:effectLst/>
                <a:uLnTx/>
                <a:uFillTx/>
                <a:latin typeface="+mj-lt"/>
                <a:ea typeface="+mj-ea"/>
                <a:cs typeface="+mj-cs"/>
              </a:rPr>
              <a:t> </a:t>
            </a:r>
          </a:p>
        </p:txBody>
      </p:sp>
    </p:spTree>
    <p:extLst>
      <p:ext uri="{BB962C8B-B14F-4D97-AF65-F5344CB8AC3E}">
        <p14:creationId xmlns:p14="http://schemas.microsoft.com/office/powerpoint/2010/main" val="60279943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6248400" cy="11430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01316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Title Placeholder 1"/>
          <p:cNvSpPr txBox="1">
            <a:spLocks/>
          </p:cNvSpPr>
          <p:nvPr userDrawn="1"/>
        </p:nvSpPr>
        <p:spPr>
          <a:xfrm>
            <a:off x="152400" y="152400"/>
            <a:ext cx="62484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bg1"/>
                </a:solidFill>
                <a:effectLst/>
                <a:uLnTx/>
                <a:uFillTx/>
                <a:latin typeface="+mj-lt"/>
                <a:ea typeface="+mj-ea"/>
                <a:cs typeface="+mj-cs"/>
              </a:rPr>
              <a:t>Click to edit</a:t>
            </a:r>
          </a:p>
        </p:txBody>
      </p:sp>
    </p:spTree>
    <p:extLst>
      <p:ext uri="{BB962C8B-B14F-4D97-AF65-F5344CB8AC3E}">
        <p14:creationId xmlns:p14="http://schemas.microsoft.com/office/powerpoint/2010/main" val="64751388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56489158"/>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52967669"/>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55215111"/>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228600" y="152400"/>
            <a:ext cx="62484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extLst>
      <p:ext uri="{BB962C8B-B14F-4D97-AF65-F5344CB8AC3E}">
        <p14:creationId xmlns:p14="http://schemas.microsoft.com/office/powerpoint/2010/main" val="3775669032"/>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92868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090737"/>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19354212"/>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371600"/>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60531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Title Placeholder 1"/>
          <p:cNvSpPr txBox="1">
            <a:spLocks/>
          </p:cNvSpPr>
          <p:nvPr userDrawn="1"/>
        </p:nvSpPr>
        <p:spPr>
          <a:xfrm>
            <a:off x="152400" y="152400"/>
            <a:ext cx="62484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bg1"/>
                </a:solidFill>
                <a:effectLst/>
                <a:uLnTx/>
                <a:uFillTx/>
                <a:latin typeface="+mj-lt"/>
                <a:ea typeface="+mj-ea"/>
                <a:cs typeface="+mj-cs"/>
              </a:rPr>
              <a:t>Click to edit</a:t>
            </a:r>
          </a:p>
        </p:txBody>
      </p:sp>
    </p:spTree>
    <p:extLst>
      <p:ext uri="{BB962C8B-B14F-4D97-AF65-F5344CB8AC3E}">
        <p14:creationId xmlns:p14="http://schemas.microsoft.com/office/powerpoint/2010/main" val="3344303907"/>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78594418"/>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Placeholder 1"/>
          <p:cNvSpPr txBox="1">
            <a:spLocks/>
          </p:cNvSpPr>
          <p:nvPr userDrawn="1"/>
        </p:nvSpPr>
        <p:spPr>
          <a:xfrm>
            <a:off x="152400" y="152400"/>
            <a:ext cx="62484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bg1"/>
                </a:solidFill>
                <a:effectLst/>
                <a:uLnTx/>
                <a:uFillTx/>
                <a:latin typeface="+mj-lt"/>
                <a:ea typeface="+mj-ea"/>
                <a:cs typeface="+mj-cs"/>
              </a:rPr>
              <a:t>Click to edit</a:t>
            </a:r>
          </a:p>
        </p:txBody>
      </p:sp>
    </p:spTree>
    <p:extLst>
      <p:ext uri="{BB962C8B-B14F-4D97-AF65-F5344CB8AC3E}">
        <p14:creationId xmlns:p14="http://schemas.microsoft.com/office/powerpoint/2010/main" val="4185219026"/>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0" name="Picture 9" descr="Core Plus Logo (Aerospace).jpg"/>
          <p:cNvPicPr>
            <a:picLocks noChangeAspect="1"/>
          </p:cNvPicPr>
          <p:nvPr userDrawn="1"/>
        </p:nvPicPr>
        <p:blipFill>
          <a:blip r:embed="rId2" cstate="print"/>
          <a:stretch>
            <a:fillRect/>
          </a:stretch>
        </p:blipFill>
        <p:spPr>
          <a:xfrm>
            <a:off x="822140" y="1981200"/>
            <a:ext cx="7331260" cy="3124200"/>
          </a:xfrm>
          <a:prstGeom prst="ellipse">
            <a:avLst/>
          </a:prstGeom>
          <a:ln>
            <a:noFill/>
          </a:ln>
          <a:effectLst>
            <a:softEdge rad="112500"/>
          </a:effectLst>
        </p:spPr>
      </p:pic>
      <p:sp>
        <p:nvSpPr>
          <p:cNvPr id="17" name="Rectangle 16"/>
          <p:cNvSpPr/>
          <p:nvPr userDrawn="1"/>
        </p:nvSpPr>
        <p:spPr>
          <a:xfrm>
            <a:off x="0" y="0"/>
            <a:ext cx="9144000" cy="15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3"/>
          <p:cNvSpPr>
            <a:spLocks noGrp="1"/>
          </p:cNvSpPr>
          <p:nvPr userDrawn="1">
            <p:ph type="title" idx="4294967295"/>
          </p:nvPr>
        </p:nvSpPr>
        <p:spPr>
          <a:xfrm>
            <a:off x="381000" y="457200"/>
            <a:ext cx="8305800" cy="1143000"/>
          </a:xfrm>
        </p:spPr>
        <p:txBody>
          <a:bodyPr>
            <a:normAutofit/>
          </a:bodyPr>
          <a:lstStyle>
            <a:lvl1pPr algn="ctr">
              <a:defRPr sz="4800" b="1">
                <a:solidFill>
                  <a:schemeClr val="bg1">
                    <a:lumMod val="50000"/>
                  </a:schemeClr>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57478603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image" Target="../media/image1.jpeg"/><Relationship Id="rId2" Type="http://schemas.openxmlformats.org/officeDocument/2006/relationships/slideLayout" Target="../slideLayouts/slideLayout32.xml"/><Relationship Id="rId16" Type="http://schemas.openxmlformats.org/officeDocument/2006/relationships/theme" Target="../theme/theme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3" name="Rectangle 22"/>
          <p:cNvSpPr/>
          <p:nvPr userDrawn="1"/>
        </p:nvSpPr>
        <p:spPr>
          <a:xfrm>
            <a:off x="0" y="0"/>
            <a:ext cx="9144000" cy="1371600"/>
          </a:xfrm>
          <a:prstGeom prst="rect">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4B7291-FF52-490B-9761-E63098F80E7E}" type="datetimeFigureOut">
              <a:rPr lang="en-US" smtClean="0"/>
              <a:pPr/>
              <a:t>8/21/2018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CCEF1E-24E4-4947-B650-B556626A4376}" type="slidenum">
              <a:rPr lang="en-US" smtClean="0"/>
              <a:pPr/>
              <a:t>‹#›</a:t>
            </a:fld>
            <a:endParaRPr lang="en-US" dirty="0"/>
          </a:p>
        </p:txBody>
      </p:sp>
      <p:pic>
        <p:nvPicPr>
          <p:cNvPr id="29" name="Picture 28" descr="Core Plus Logo (Aerospace).jpg"/>
          <p:cNvPicPr>
            <a:picLocks noChangeAspect="1"/>
          </p:cNvPicPr>
          <p:nvPr userDrawn="1"/>
        </p:nvPicPr>
        <p:blipFill>
          <a:blip r:embed="rId32" cstate="print"/>
          <a:srcRect l="12782" t="11417" r="14596" b="13528"/>
          <a:stretch>
            <a:fillRect/>
          </a:stretch>
        </p:blipFill>
        <p:spPr>
          <a:xfrm>
            <a:off x="6477000" y="76200"/>
            <a:ext cx="2667000" cy="1295400"/>
          </a:xfrm>
          <a:prstGeom prst="ellipse">
            <a:avLst/>
          </a:prstGeom>
          <a:ln>
            <a:noFill/>
          </a:ln>
          <a:effectLst>
            <a:softEdge rad="112500"/>
          </a:effectLst>
        </p:spPr>
      </p:pic>
    </p:spTree>
    <p:extLst>
      <p:ext uri="{BB962C8B-B14F-4D97-AF65-F5344CB8AC3E}">
        <p14:creationId xmlns:p14="http://schemas.microsoft.com/office/powerpoint/2010/main" val="490621299"/>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755" r:id="rId14"/>
    <p:sldLayoutId id="2147483756" r:id="rId15"/>
    <p:sldLayoutId id="2147483757" r:id="rId16"/>
    <p:sldLayoutId id="2147483758" r:id="rId17"/>
    <p:sldLayoutId id="2147483773" r:id="rId18"/>
    <p:sldLayoutId id="2147483774" r:id="rId19"/>
    <p:sldLayoutId id="2147483775" r:id="rId20"/>
    <p:sldLayoutId id="2147483776" r:id="rId21"/>
    <p:sldLayoutId id="2147483791" r:id="rId22"/>
    <p:sldLayoutId id="2147483792" r:id="rId23"/>
    <p:sldLayoutId id="2147483793" r:id="rId24"/>
    <p:sldLayoutId id="2147483794" r:id="rId25"/>
    <p:sldLayoutId id="2147483809" r:id="rId26"/>
    <p:sldLayoutId id="2147483810" r:id="rId27"/>
    <p:sldLayoutId id="2147483811" r:id="rId28"/>
    <p:sldLayoutId id="2147483812" r:id="rId29"/>
    <p:sldLayoutId id="2147483845" r:id="rId30"/>
  </p:sldLayoutIdLst>
  <p:timing>
    <p:tnLst>
      <p:par>
        <p:cTn id="1" dur="indefinite" restart="never" nodeType="tmRoot"/>
      </p:par>
    </p:tnLst>
  </p:timing>
  <p:txStyles>
    <p:titleStyle>
      <a:lvl1pPr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3" name="Rectangle 22"/>
          <p:cNvSpPr/>
          <p:nvPr/>
        </p:nvSpPr>
        <p:spPr>
          <a:xfrm>
            <a:off x="0" y="0"/>
            <a:ext cx="9144000" cy="1371600"/>
          </a:xfrm>
          <a:prstGeom prst="rect">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228600" y="152400"/>
            <a:ext cx="6248400" cy="1143000"/>
          </a:xfrm>
          <a:prstGeom prst="rect">
            <a:avLst/>
          </a:prstGeom>
        </p:spPr>
        <p:txBody>
          <a:bodyPr vert="horz" lIns="91440" tIns="45720" rIns="91440" bIns="45720" rtlCol="0" anchor="ctr">
            <a:normAutofit/>
          </a:bodyPr>
          <a:lstStyle/>
          <a:p>
            <a:r>
              <a:rPr lang="en-US" dirty="0" smtClean="0"/>
              <a:t>Click to edit</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29" name="Picture 28" descr="Core Plus Logo (Aerospace).jpg"/>
          <p:cNvPicPr>
            <a:picLocks noChangeAspect="1"/>
          </p:cNvPicPr>
          <p:nvPr/>
        </p:nvPicPr>
        <p:blipFill>
          <a:blip r:embed="rId17" cstate="print"/>
          <a:srcRect l="12782" t="11417" r="14596" b="13528"/>
          <a:stretch>
            <a:fillRect/>
          </a:stretch>
        </p:blipFill>
        <p:spPr>
          <a:xfrm>
            <a:off x="6477000" y="76200"/>
            <a:ext cx="2667000" cy="1295400"/>
          </a:xfrm>
          <a:prstGeom prst="ellipse">
            <a:avLst/>
          </a:prstGeom>
          <a:ln>
            <a:noFill/>
          </a:ln>
          <a:effectLst>
            <a:softEdge rad="112500"/>
          </a:effectLst>
        </p:spPr>
      </p:pic>
    </p:spTree>
    <p:extLst>
      <p:ext uri="{BB962C8B-B14F-4D97-AF65-F5344CB8AC3E}">
        <p14:creationId xmlns:p14="http://schemas.microsoft.com/office/powerpoint/2010/main" val="2246118872"/>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Lst>
  <p:timing>
    <p:tnLst>
      <p:par>
        <p:cTn id="1" dur="indefinite" restart="never" nodeType="tmRoot"/>
      </p:par>
    </p:tnLst>
  </p:timing>
  <p:txStyles>
    <p:titleStyle>
      <a:lvl1pPr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3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ykK37Ms2UiA"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Pk_fAHoru_o"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IDbTUt3OG9s"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sTmuFxEN1Mk"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sTmuFxEN1Mk"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5.gif"/></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d_Fx0766n3k"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https://www.youtube.com/watch?v=1ae2OBTFNR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hyperlink" Target="https://www.youtube.com/watch?v=ib5afL3B6ho"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creativecommons.org/licenses/by-sa/4.0/"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idx="4294967295"/>
          </p:nvPr>
        </p:nvSpPr>
        <p:spPr/>
        <p:txBody>
          <a:bodyPr/>
          <a:lstStyle/>
          <a:p>
            <a:r>
              <a:rPr lang="en-US" dirty="0" smtClean="0"/>
              <a:t>Unit 3: Sealing</a:t>
            </a:r>
            <a:endParaRPr lang="en-US" dirty="0"/>
          </a:p>
        </p:txBody>
      </p:sp>
      <p:sp>
        <p:nvSpPr>
          <p:cNvPr id="2" name="Rectangle 1"/>
          <p:cNvSpPr/>
          <p:nvPr/>
        </p:nvSpPr>
        <p:spPr>
          <a:xfrm>
            <a:off x="231775" y="0"/>
            <a:ext cx="6608540" cy="646331"/>
          </a:xfrm>
          <a:prstGeom prst="rect">
            <a:avLst/>
          </a:prstGeom>
        </p:spPr>
        <p:txBody>
          <a:bodyPr wrap="none">
            <a:spAutoFit/>
          </a:bodyPr>
          <a:lstStyle/>
          <a:p>
            <a:pPr lvl="0" fontAlgn="auto">
              <a:spcAft>
                <a:spcPts val="0"/>
              </a:spcAft>
              <a:defRPr/>
            </a:pPr>
            <a:r>
              <a:rPr lang="en-US" sz="3600" dirty="0">
                <a:latin typeface="+mn-lt"/>
              </a:rPr>
              <a:t>Unit </a:t>
            </a:r>
            <a:r>
              <a:rPr lang="en-US" sz="3600" dirty="0" smtClean="0">
                <a:latin typeface="+mn-lt"/>
              </a:rPr>
              <a:t>11 – Practice and Assessment</a:t>
            </a:r>
            <a:endParaRPr lang="en-US" sz="3600" dirty="0">
              <a:latin typeface="+mn-lt"/>
            </a:endParaRPr>
          </a:p>
        </p:txBody>
      </p:sp>
    </p:spTree>
    <p:extLst>
      <p:ext uri="{BB962C8B-B14F-4D97-AF65-F5344CB8AC3E}">
        <p14:creationId xmlns:p14="http://schemas.microsoft.com/office/powerpoint/2010/main" val="20265553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7673" y="3332862"/>
            <a:ext cx="7772400" cy="165126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en-US" dirty="0" smtClean="0">
                <a:solidFill>
                  <a:schemeClr val="bg1">
                    <a:lumMod val="65000"/>
                  </a:schemeClr>
                </a:solidFill>
              </a:rPr>
              <a:t>Lesson </a:t>
            </a:r>
            <a:r>
              <a:rPr lang="en-US" dirty="0">
                <a:solidFill>
                  <a:schemeClr val="bg1">
                    <a:lumMod val="65000"/>
                  </a:schemeClr>
                </a:solidFill>
              </a:rPr>
              <a:t>1: Core Manufacturing Skills </a:t>
            </a:r>
            <a:r>
              <a:rPr lang="en-US" dirty="0" smtClean="0">
                <a:solidFill>
                  <a:schemeClr val="bg1">
                    <a:lumMod val="65000"/>
                  </a:schemeClr>
                </a:solidFill>
              </a:rPr>
              <a:t>Review</a:t>
            </a:r>
            <a:endParaRPr lang="en-US" dirty="0">
              <a:solidFill>
                <a:schemeClr val="bg1">
                  <a:lumMod val="65000"/>
                </a:schemeClr>
              </a:solidFill>
            </a:endParaRPr>
          </a:p>
        </p:txBody>
      </p:sp>
      <p:sp>
        <p:nvSpPr>
          <p:cNvPr id="3" name="Title 1"/>
          <p:cNvSpPr txBox="1">
            <a:spLocks/>
          </p:cNvSpPr>
          <p:nvPr/>
        </p:nvSpPr>
        <p:spPr>
          <a:xfrm>
            <a:off x="684213" y="2358358"/>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en-US" dirty="0"/>
              <a:t>Unit 11 – Practice and </a:t>
            </a:r>
            <a:r>
              <a:rPr lang="en-US" dirty="0" smtClean="0"/>
              <a:t>Assessment</a:t>
            </a:r>
            <a:endParaRPr lang="en-US" dirty="0"/>
          </a:p>
        </p:txBody>
      </p:sp>
    </p:spTree>
    <p:extLst>
      <p:ext uri="{BB962C8B-B14F-4D97-AF65-F5344CB8AC3E}">
        <p14:creationId xmlns:p14="http://schemas.microsoft.com/office/powerpoint/2010/main" val="2810037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p:cNvSpPr>
            <a:spLocks noGrp="1"/>
          </p:cNvSpPr>
          <p:nvPr>
            <p:ph type="title"/>
          </p:nvPr>
        </p:nvSpPr>
        <p:spPr/>
        <p:txBody>
          <a:bodyPr/>
          <a:lstStyle/>
          <a:p>
            <a:r>
              <a:rPr lang="en-US" altLang="en-US" dirty="0" smtClean="0"/>
              <a:t>Course Information</a:t>
            </a:r>
          </a:p>
        </p:txBody>
      </p:sp>
      <p:sp>
        <p:nvSpPr>
          <p:cNvPr id="2" name="Subtitle 1"/>
          <p:cNvSpPr>
            <a:spLocks noGrp="1"/>
          </p:cNvSpPr>
          <p:nvPr>
            <p:ph idx="1"/>
          </p:nvPr>
        </p:nvSpPr>
        <p:spPr>
          <a:xfrm>
            <a:off x="220662" y="1511300"/>
            <a:ext cx="8810603" cy="5257801"/>
          </a:xfrm>
        </p:spPr>
        <p:txBody>
          <a:bodyPr rtlCol="0">
            <a:noAutofit/>
          </a:bodyPr>
          <a:lstStyle/>
          <a:p>
            <a:r>
              <a:rPr lang="en-US" b="1" dirty="0"/>
              <a:t>Unit 11 – Practice and Assessment</a:t>
            </a:r>
          </a:p>
          <a:p>
            <a:pPr marL="457200" indent="-457200">
              <a:spcBef>
                <a:spcPts val="0"/>
              </a:spcBef>
              <a:buFont typeface="Arial" panose="020B0604020202020204" pitchFamily="34" charset="0"/>
              <a:buChar char="•"/>
            </a:pPr>
            <a:r>
              <a:rPr lang="en-US" sz="2800" b="1" dirty="0"/>
              <a:t>Lesson 1: Core Manufacturing Skills Review</a:t>
            </a:r>
          </a:p>
          <a:p>
            <a:pPr marL="457200" indent="-457200">
              <a:spcBef>
                <a:spcPts val="0"/>
              </a:spcBef>
              <a:buFont typeface="Arial" panose="020B0604020202020204" pitchFamily="34" charset="0"/>
              <a:buChar char="•"/>
            </a:pPr>
            <a:r>
              <a:rPr lang="en-US" sz="2800" dirty="0"/>
              <a:t>Lesson 2: Skills Practice Activities</a:t>
            </a:r>
          </a:p>
          <a:p>
            <a:pPr marL="457200" indent="-457200">
              <a:spcBef>
                <a:spcPts val="0"/>
              </a:spcBef>
              <a:buFont typeface="Arial" panose="020B0604020202020204" pitchFamily="34" charset="0"/>
              <a:buChar char="•"/>
            </a:pPr>
            <a:r>
              <a:rPr lang="en-US" sz="2800" dirty="0"/>
              <a:t>Lesson 3: Assessment of Core Manufacturing </a:t>
            </a:r>
            <a:r>
              <a:rPr lang="en-US" sz="2800" dirty="0" smtClean="0"/>
              <a:t>Skills</a:t>
            </a:r>
          </a:p>
          <a:p>
            <a:endParaRPr lang="en-US" b="1" dirty="0" smtClean="0"/>
          </a:p>
          <a:p>
            <a:r>
              <a:rPr lang="en-US" b="1" dirty="0" smtClean="0"/>
              <a:t>Course </a:t>
            </a:r>
            <a:r>
              <a:rPr lang="en-US" b="1" dirty="0"/>
              <a:t>Description:</a:t>
            </a:r>
          </a:p>
          <a:p>
            <a:r>
              <a:rPr lang="en-US" dirty="0"/>
              <a:t>This is the first lesson in this unit dedicated to the review, practice and assessment of basic manufacturing skills. </a:t>
            </a:r>
            <a:r>
              <a:rPr lang="en-US" dirty="0" smtClean="0"/>
              <a:t>This </a:t>
            </a:r>
            <a:r>
              <a:rPr lang="en-US" dirty="0"/>
              <a:t>lesson is a review of those skills.</a:t>
            </a:r>
          </a:p>
          <a:p>
            <a:r>
              <a:rPr lang="en-US" dirty="0" smtClean="0">
                <a:solidFill>
                  <a:schemeClr val="bg1">
                    <a:lumMod val="50000"/>
                  </a:schemeClr>
                </a:solidFill>
              </a:rPr>
              <a:t> </a:t>
            </a:r>
            <a:endParaRPr lang="en-US" dirty="0">
              <a:solidFill>
                <a:schemeClr val="bg1">
                  <a:lumMod val="50000"/>
                </a:schemeClr>
              </a:solidFill>
            </a:endParaRPr>
          </a:p>
          <a:p>
            <a:pPr marL="0" indent="0" fontAlgn="auto">
              <a:spcBef>
                <a:spcPct val="0"/>
              </a:spcBef>
              <a:spcAft>
                <a:spcPts val="0"/>
              </a:spcAft>
              <a:buNone/>
              <a:defRPr/>
            </a:pPr>
            <a:endParaRPr lang="en-US" sz="2800" dirty="0" smtClean="0"/>
          </a:p>
        </p:txBody>
      </p:sp>
    </p:spTree>
    <p:extLst>
      <p:ext uri="{BB962C8B-B14F-4D97-AF65-F5344CB8AC3E}">
        <p14:creationId xmlns:p14="http://schemas.microsoft.com/office/powerpoint/2010/main" val="2257909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Objectives </a:t>
            </a:r>
            <a:endParaRPr lang="en-US" dirty="0"/>
          </a:p>
        </p:txBody>
      </p:sp>
      <p:sp>
        <p:nvSpPr>
          <p:cNvPr id="3" name="Content Placeholder 2"/>
          <p:cNvSpPr>
            <a:spLocks noGrp="1"/>
          </p:cNvSpPr>
          <p:nvPr>
            <p:ph idx="1"/>
          </p:nvPr>
        </p:nvSpPr>
        <p:spPr>
          <a:xfrm>
            <a:off x="231549" y="1511300"/>
            <a:ext cx="8667752" cy="5346700"/>
          </a:xfrm>
        </p:spPr>
        <p:txBody>
          <a:bodyPr>
            <a:noAutofit/>
          </a:bodyPr>
          <a:lstStyle/>
          <a:p>
            <a:r>
              <a:rPr lang="en-US" dirty="0"/>
              <a:t>Upon completion of this lesson, the student will be able to:</a:t>
            </a:r>
          </a:p>
          <a:p>
            <a:pPr marL="457200" lvl="0" indent="-457200">
              <a:buFont typeface="Arial" panose="020B0604020202020204" pitchFamily="34" charset="0"/>
              <a:buChar char="•"/>
            </a:pPr>
            <a:r>
              <a:rPr lang="en-US" sz="2800" dirty="0"/>
              <a:t>Recall skills and knowledge relating to drilling for quality, deburring, and countersinking.</a:t>
            </a:r>
          </a:p>
          <a:p>
            <a:pPr marL="457200" lvl="0" indent="-457200">
              <a:buFont typeface="Arial" panose="020B0604020202020204" pitchFamily="34" charset="0"/>
              <a:buChar char="•"/>
            </a:pPr>
            <a:r>
              <a:rPr lang="en-US" sz="2800" dirty="0"/>
              <a:t>Recall skills and knowledge relating to fastener installation, specifically rivets, Hi-</a:t>
            </a:r>
            <a:r>
              <a:rPr lang="en-US" sz="2800" dirty="0" err="1"/>
              <a:t>Loks</a:t>
            </a:r>
            <a:r>
              <a:rPr lang="en-US" sz="2800" dirty="0"/>
              <a:t>, lockbolts, and standard nuts &amp; bolts.</a:t>
            </a:r>
          </a:p>
        </p:txBody>
      </p:sp>
    </p:spTree>
    <p:extLst>
      <p:ext uri="{BB962C8B-B14F-4D97-AF65-F5344CB8AC3E}">
        <p14:creationId xmlns:p14="http://schemas.microsoft.com/office/powerpoint/2010/main" val="350818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396164"/>
            <a:ext cx="6248400" cy="1143000"/>
          </a:xfrm>
          <a:prstGeom prst="rect">
            <a:avLst/>
          </a:prstGeom>
        </p:spPr>
        <p:txBody>
          <a:bodyPr/>
          <a:lstStyle/>
          <a:p>
            <a:r>
              <a:rPr lang="en-US" dirty="0" smtClean="0"/>
              <a:t>Lesson Outline</a:t>
            </a:r>
            <a:endParaRPr lang="en-US" dirty="0"/>
          </a:p>
        </p:txBody>
      </p:sp>
      <p:graphicFrame>
        <p:nvGraphicFramePr>
          <p:cNvPr id="3" name="Diagram 2"/>
          <p:cNvGraphicFramePr/>
          <p:nvPr>
            <p:extLst>
              <p:ext uri="{D42A27DB-BD31-4B8C-83A1-F6EECF244321}">
                <p14:modId xmlns:p14="http://schemas.microsoft.com/office/powerpoint/2010/main" val="3710127060"/>
              </p:ext>
            </p:extLst>
          </p:nvPr>
        </p:nvGraphicFramePr>
        <p:xfrm>
          <a:off x="381000" y="1524000"/>
          <a:ext cx="83820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22197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r>
              <a:rPr lang="en-US" dirty="0"/>
              <a:t>Core Manufacturing Skills </a:t>
            </a:r>
            <a:r>
              <a:rPr lang="en-US" dirty="0" smtClean="0"/>
              <a:t>Review - 1</a:t>
            </a:r>
            <a:endParaRPr lang="en-US" dirty="0"/>
          </a:p>
        </p:txBody>
      </p:sp>
      <p:sp>
        <p:nvSpPr>
          <p:cNvPr id="3" name="Content Placeholder 2"/>
          <p:cNvSpPr>
            <a:spLocks noGrp="1"/>
          </p:cNvSpPr>
          <p:nvPr>
            <p:ph idx="1"/>
          </p:nvPr>
        </p:nvSpPr>
        <p:spPr>
          <a:xfrm>
            <a:off x="228594" y="1513112"/>
            <a:ext cx="8396294" cy="4525963"/>
          </a:xfrm>
        </p:spPr>
        <p:txBody>
          <a:bodyPr>
            <a:noAutofit/>
          </a:bodyPr>
          <a:lstStyle/>
          <a:p>
            <a:r>
              <a:rPr lang="en-US" dirty="0"/>
              <a:t>To enter a career in aviation manufacturing, you must show competency in the basic core manufacturing skills used by entry-level aircraft assemblers. </a:t>
            </a:r>
            <a:r>
              <a:rPr lang="en-US" dirty="0" smtClean="0"/>
              <a:t>All </a:t>
            </a:r>
            <a:r>
              <a:rPr lang="en-US" dirty="0"/>
              <a:t>the knowledge and skills you’ve learned in the </a:t>
            </a:r>
            <a:r>
              <a:rPr lang="en-US" dirty="0" err="1" smtClean="0"/>
              <a:t>CorePlus</a:t>
            </a:r>
            <a:r>
              <a:rPr lang="en-US" dirty="0" smtClean="0"/>
              <a:t> </a:t>
            </a:r>
            <a:r>
              <a:rPr lang="en-US" dirty="0"/>
              <a:t>curriculum is valuable, but the basic skills of drilling, countersinking, deburring, and fastener installation are critical</a:t>
            </a:r>
            <a:r>
              <a:rPr lang="en-US" dirty="0" smtClean="0"/>
              <a:t>.</a:t>
            </a:r>
            <a:endParaRPr lang="en-US" dirty="0"/>
          </a:p>
        </p:txBody>
      </p:sp>
    </p:spTree>
    <p:extLst>
      <p:ext uri="{BB962C8B-B14F-4D97-AF65-F5344CB8AC3E}">
        <p14:creationId xmlns:p14="http://schemas.microsoft.com/office/powerpoint/2010/main" val="5379958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r>
              <a:rPr lang="en-US" dirty="0"/>
              <a:t>Core Manufacturing Skills </a:t>
            </a:r>
            <a:r>
              <a:rPr lang="en-US" dirty="0" smtClean="0"/>
              <a:t>Review - 2</a:t>
            </a:r>
            <a:endParaRPr lang="en-US" dirty="0"/>
          </a:p>
        </p:txBody>
      </p:sp>
      <p:sp>
        <p:nvSpPr>
          <p:cNvPr id="3" name="Content Placeholder 2"/>
          <p:cNvSpPr>
            <a:spLocks noGrp="1"/>
          </p:cNvSpPr>
          <p:nvPr>
            <p:ph idx="1"/>
          </p:nvPr>
        </p:nvSpPr>
        <p:spPr>
          <a:xfrm>
            <a:off x="228594" y="1513112"/>
            <a:ext cx="8707062" cy="4525963"/>
          </a:xfrm>
        </p:spPr>
        <p:txBody>
          <a:bodyPr>
            <a:noAutofit/>
          </a:bodyPr>
          <a:lstStyle/>
          <a:p>
            <a:r>
              <a:rPr lang="en-US" dirty="0" smtClean="0"/>
              <a:t>One of the first things that any employer will do is test you in these skills.  Being familiar with the skills is not enough. Showing competency is a minimum expectation, </a:t>
            </a:r>
            <a:r>
              <a:rPr lang="en-US" b="1" i="1" dirty="0" smtClean="0"/>
              <a:t>expertise</a:t>
            </a:r>
            <a:r>
              <a:rPr lang="en-US" dirty="0" smtClean="0"/>
              <a:t> in these skills is what your future employer will really want to see.</a:t>
            </a:r>
          </a:p>
          <a:p>
            <a:r>
              <a:rPr lang="en-US" dirty="0" smtClean="0"/>
              <a:t>This </a:t>
            </a:r>
            <a:r>
              <a:rPr lang="en-US" dirty="0"/>
              <a:t>unit will provide opportunities to further practice your core manufacturing skills that you originally learned during the first year units of </a:t>
            </a:r>
            <a:r>
              <a:rPr lang="en-US" dirty="0" smtClean="0"/>
              <a:t>Core Plus</a:t>
            </a:r>
            <a:r>
              <a:rPr lang="en-US" dirty="0"/>
              <a:t>.</a:t>
            </a:r>
          </a:p>
          <a:p>
            <a:endParaRPr lang="en-US" dirty="0"/>
          </a:p>
        </p:txBody>
      </p:sp>
    </p:spTree>
    <p:extLst>
      <p:ext uri="{BB962C8B-B14F-4D97-AF65-F5344CB8AC3E}">
        <p14:creationId xmlns:p14="http://schemas.microsoft.com/office/powerpoint/2010/main" val="3759671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Tool Identification: Pistol Grip Drill Motor</a:t>
            </a:r>
          </a:p>
        </p:txBody>
      </p:sp>
      <p:sp>
        <p:nvSpPr>
          <p:cNvPr id="3" name="Content Placeholder 2"/>
          <p:cNvSpPr>
            <a:spLocks noGrp="1"/>
          </p:cNvSpPr>
          <p:nvPr>
            <p:ph idx="1"/>
          </p:nvPr>
        </p:nvSpPr>
        <p:spPr>
          <a:xfrm>
            <a:off x="228594" y="1513112"/>
            <a:ext cx="8396294" cy="4525963"/>
          </a:xfrm>
        </p:spPr>
        <p:txBody>
          <a:bodyPr>
            <a:noAutofit/>
          </a:bodyPr>
          <a:lstStyle/>
          <a:p>
            <a:endParaRPr lang="en-US" dirty="0" smtClean="0"/>
          </a:p>
          <a:p>
            <a:endParaRPr lang="en-US" dirty="0"/>
          </a:p>
        </p:txBody>
      </p:sp>
      <p:pic>
        <p:nvPicPr>
          <p:cNvPr id="4" name="Content Placeholder 6"/>
          <p:cNvPicPr/>
          <p:nvPr/>
        </p:nvPicPr>
        <p:blipFill>
          <a:blip r:embed="rId3"/>
          <a:srcRect l="4099" r="4099"/>
          <a:stretch>
            <a:fillRect/>
          </a:stretch>
        </p:blipFill>
        <p:spPr>
          <a:xfrm>
            <a:off x="407453" y="1591914"/>
            <a:ext cx="4019288" cy="4415340"/>
          </a:xfrm>
          <a:prstGeom prst="rect">
            <a:avLst/>
          </a:prstGeom>
          <a:ln>
            <a:noFill/>
          </a:ln>
          <a:effectLst/>
        </p:spPr>
      </p:pic>
      <p:sp>
        <p:nvSpPr>
          <p:cNvPr id="5" name="TextBox 4"/>
          <p:cNvSpPr txBox="1"/>
          <p:nvPr/>
        </p:nvSpPr>
        <p:spPr>
          <a:xfrm>
            <a:off x="3727061" y="6007254"/>
            <a:ext cx="1990846" cy="215444"/>
          </a:xfrm>
          <a:prstGeom prst="rect">
            <a:avLst/>
          </a:prstGeom>
          <a:noFill/>
        </p:spPr>
        <p:txBody>
          <a:bodyPr wrap="square" rtlCol="0">
            <a:spAutoFit/>
          </a:bodyPr>
          <a:lstStyle/>
          <a:p>
            <a:r>
              <a:rPr lang="en-US" sz="800" dirty="0" smtClean="0">
                <a:latin typeface="+mn-lt"/>
              </a:rPr>
              <a:t>Image courtesy of The Boeing Company</a:t>
            </a:r>
            <a:endParaRPr lang="en-US" sz="800" dirty="0">
              <a:latin typeface="+mn-lt"/>
            </a:endParaRPr>
          </a:p>
        </p:txBody>
      </p:sp>
      <p:pic>
        <p:nvPicPr>
          <p:cNvPr id="6" name="Picture 5"/>
          <p:cNvPicPr>
            <a:picLocks noChangeAspect="1"/>
          </p:cNvPicPr>
          <p:nvPr/>
        </p:nvPicPr>
        <p:blipFill>
          <a:blip r:embed="rId4"/>
          <a:stretch>
            <a:fillRect/>
          </a:stretch>
        </p:blipFill>
        <p:spPr>
          <a:xfrm>
            <a:off x="4722484" y="2635469"/>
            <a:ext cx="3228975" cy="2743200"/>
          </a:xfrm>
          <a:prstGeom prst="rect">
            <a:avLst/>
          </a:prstGeom>
        </p:spPr>
      </p:pic>
    </p:spTree>
    <p:extLst>
      <p:ext uri="{BB962C8B-B14F-4D97-AF65-F5344CB8AC3E}">
        <p14:creationId xmlns:p14="http://schemas.microsoft.com/office/powerpoint/2010/main" val="6580607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Tool Identification: 90 Degree Drill Motor</a:t>
            </a:r>
          </a:p>
        </p:txBody>
      </p:sp>
      <p:sp>
        <p:nvSpPr>
          <p:cNvPr id="3" name="Content Placeholder 2"/>
          <p:cNvSpPr>
            <a:spLocks noGrp="1"/>
          </p:cNvSpPr>
          <p:nvPr>
            <p:ph idx="1"/>
          </p:nvPr>
        </p:nvSpPr>
        <p:spPr>
          <a:xfrm>
            <a:off x="230457" y="1510992"/>
            <a:ext cx="8823960" cy="5044440"/>
          </a:xfrm>
        </p:spPr>
        <p:txBody>
          <a:bodyPr>
            <a:noAutofit/>
          </a:bodyPr>
          <a:lstStyle/>
          <a:p>
            <a:r>
              <a:rPr lang="en-US" b="1" dirty="0" smtClean="0"/>
              <a:t> </a:t>
            </a:r>
          </a:p>
        </p:txBody>
      </p:sp>
      <p:pic>
        <p:nvPicPr>
          <p:cNvPr id="4" name="Content Placeholder 5"/>
          <p:cNvPicPr/>
          <p:nvPr/>
        </p:nvPicPr>
        <p:blipFill>
          <a:blip r:embed="rId3"/>
          <a:srcRect t="-25097" b="-25097"/>
          <a:stretch>
            <a:fillRect/>
          </a:stretch>
        </p:blipFill>
        <p:spPr>
          <a:xfrm>
            <a:off x="2159150" y="1200902"/>
            <a:ext cx="5132890" cy="5285423"/>
          </a:xfrm>
          <a:prstGeom prst="rect">
            <a:avLst/>
          </a:prstGeom>
          <a:ln>
            <a:noFill/>
          </a:ln>
          <a:effectLst/>
        </p:spPr>
      </p:pic>
      <p:sp>
        <p:nvSpPr>
          <p:cNvPr id="5" name="TextBox 4"/>
          <p:cNvSpPr txBox="1"/>
          <p:nvPr/>
        </p:nvSpPr>
        <p:spPr>
          <a:xfrm>
            <a:off x="3727061" y="6007254"/>
            <a:ext cx="1990846" cy="215444"/>
          </a:xfrm>
          <a:prstGeom prst="rect">
            <a:avLst/>
          </a:prstGeom>
          <a:noFill/>
        </p:spPr>
        <p:txBody>
          <a:bodyPr wrap="square" rtlCol="0">
            <a:spAutoFit/>
          </a:bodyPr>
          <a:lstStyle/>
          <a:p>
            <a:r>
              <a:rPr lang="en-US" sz="800" dirty="0" smtClean="0">
                <a:latin typeface="+mn-lt"/>
              </a:rPr>
              <a:t>Image courtesy of The Boeing Company</a:t>
            </a:r>
            <a:endParaRPr lang="en-US" sz="800" dirty="0">
              <a:latin typeface="+mn-lt"/>
            </a:endParaRPr>
          </a:p>
        </p:txBody>
      </p:sp>
    </p:spTree>
    <p:extLst>
      <p:ext uri="{BB962C8B-B14F-4D97-AF65-F5344CB8AC3E}">
        <p14:creationId xmlns:p14="http://schemas.microsoft.com/office/powerpoint/2010/main" val="174144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Tool Identification: Rivet Gun</a:t>
            </a:r>
          </a:p>
        </p:txBody>
      </p:sp>
      <p:sp>
        <p:nvSpPr>
          <p:cNvPr id="3" name="Content Placeholder 2"/>
          <p:cNvSpPr>
            <a:spLocks noGrp="1"/>
          </p:cNvSpPr>
          <p:nvPr>
            <p:ph idx="1"/>
          </p:nvPr>
        </p:nvSpPr>
        <p:spPr>
          <a:xfrm>
            <a:off x="230457" y="1510992"/>
            <a:ext cx="8823960" cy="5044440"/>
          </a:xfrm>
        </p:spPr>
        <p:txBody>
          <a:bodyPr>
            <a:noAutofit/>
          </a:bodyPr>
          <a:lstStyle/>
          <a:p>
            <a:r>
              <a:rPr lang="en-US" b="1" dirty="0" smtClean="0"/>
              <a:t> </a:t>
            </a:r>
          </a:p>
        </p:txBody>
      </p:sp>
      <p:sp>
        <p:nvSpPr>
          <p:cNvPr id="5" name="TextBox 4"/>
          <p:cNvSpPr txBox="1"/>
          <p:nvPr/>
        </p:nvSpPr>
        <p:spPr>
          <a:xfrm>
            <a:off x="3727061" y="6007254"/>
            <a:ext cx="1990846" cy="215444"/>
          </a:xfrm>
          <a:prstGeom prst="rect">
            <a:avLst/>
          </a:prstGeom>
          <a:noFill/>
        </p:spPr>
        <p:txBody>
          <a:bodyPr wrap="square" rtlCol="0">
            <a:spAutoFit/>
          </a:bodyPr>
          <a:lstStyle/>
          <a:p>
            <a:r>
              <a:rPr lang="en-US" sz="800" dirty="0" smtClean="0">
                <a:latin typeface="+mn-lt"/>
              </a:rPr>
              <a:t>Image courtesy of The Boeing Company</a:t>
            </a:r>
            <a:endParaRPr lang="en-US" sz="800" dirty="0">
              <a:latin typeface="+mn-lt"/>
            </a:endParaRPr>
          </a:p>
        </p:txBody>
      </p:sp>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a:xfrm>
            <a:off x="152400" y="1609632"/>
            <a:ext cx="5838262" cy="2600627"/>
          </a:xfrm>
          <a:prstGeom prst="rect">
            <a:avLst/>
          </a:prstGeom>
        </p:spPr>
      </p:pic>
      <p:pic>
        <p:nvPicPr>
          <p:cNvPr id="4" name="Picture 3"/>
          <p:cNvPicPr>
            <a:picLocks noChangeAspect="1"/>
          </p:cNvPicPr>
          <p:nvPr/>
        </p:nvPicPr>
        <p:blipFill>
          <a:blip r:embed="rId4"/>
          <a:stretch>
            <a:fillRect/>
          </a:stretch>
        </p:blipFill>
        <p:spPr>
          <a:xfrm>
            <a:off x="5897617" y="2953367"/>
            <a:ext cx="2667000" cy="3000375"/>
          </a:xfrm>
          <a:prstGeom prst="rect">
            <a:avLst/>
          </a:prstGeom>
        </p:spPr>
      </p:pic>
    </p:spTree>
    <p:extLst>
      <p:ext uri="{BB962C8B-B14F-4D97-AF65-F5344CB8AC3E}">
        <p14:creationId xmlns:p14="http://schemas.microsoft.com/office/powerpoint/2010/main" val="177125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Tool Identification: </a:t>
            </a:r>
            <a:r>
              <a:rPr lang="en-US" dirty="0" err="1" smtClean="0"/>
              <a:t>Cleco</a:t>
            </a:r>
            <a:r>
              <a:rPr lang="en-US" dirty="0" smtClean="0"/>
              <a:t>® Gun</a:t>
            </a:r>
            <a:endParaRPr lang="en-US" dirty="0"/>
          </a:p>
        </p:txBody>
      </p:sp>
      <p:sp>
        <p:nvSpPr>
          <p:cNvPr id="3" name="Content Placeholder 2"/>
          <p:cNvSpPr>
            <a:spLocks noGrp="1"/>
          </p:cNvSpPr>
          <p:nvPr>
            <p:ph idx="1"/>
          </p:nvPr>
        </p:nvSpPr>
        <p:spPr>
          <a:xfrm>
            <a:off x="230457" y="1510992"/>
            <a:ext cx="8823960" cy="5044440"/>
          </a:xfrm>
        </p:spPr>
        <p:txBody>
          <a:bodyPr>
            <a:noAutofit/>
          </a:bodyPr>
          <a:lstStyle/>
          <a:p>
            <a:r>
              <a:rPr lang="en-US" b="1" dirty="0" smtClean="0"/>
              <a:t> </a:t>
            </a:r>
          </a:p>
        </p:txBody>
      </p:sp>
      <p:sp>
        <p:nvSpPr>
          <p:cNvPr id="5" name="TextBox 4"/>
          <p:cNvSpPr txBox="1"/>
          <p:nvPr/>
        </p:nvSpPr>
        <p:spPr>
          <a:xfrm>
            <a:off x="3727061" y="6007254"/>
            <a:ext cx="1990846" cy="215444"/>
          </a:xfrm>
          <a:prstGeom prst="rect">
            <a:avLst/>
          </a:prstGeom>
          <a:noFill/>
        </p:spPr>
        <p:txBody>
          <a:bodyPr wrap="square" rtlCol="0">
            <a:spAutoFit/>
          </a:bodyPr>
          <a:lstStyle/>
          <a:p>
            <a:r>
              <a:rPr lang="en-US" sz="800" dirty="0" smtClean="0">
                <a:latin typeface="+mn-lt"/>
              </a:rPr>
              <a:t>Image courtesy of The Boeing Company</a:t>
            </a:r>
            <a:endParaRPr lang="en-US" sz="800" dirty="0">
              <a:latin typeface="+mn-lt"/>
            </a:endParaRPr>
          </a:p>
        </p:txBody>
      </p:sp>
      <p:sp>
        <p:nvSpPr>
          <p:cNvPr id="7" name="Rectangle 6"/>
          <p:cNvSpPr/>
          <p:nvPr/>
        </p:nvSpPr>
        <p:spPr>
          <a:xfrm>
            <a:off x="5717907" y="2151317"/>
            <a:ext cx="2861819" cy="3046988"/>
          </a:xfrm>
          <a:prstGeom prst="rect">
            <a:avLst/>
          </a:prstGeom>
        </p:spPr>
        <p:txBody>
          <a:bodyPr wrap="square">
            <a:spAutoFit/>
          </a:bodyPr>
          <a:lstStyle/>
          <a:p>
            <a:r>
              <a:rPr lang="en-US" sz="3200" dirty="0">
                <a:latin typeface="+mn-lt"/>
              </a:rPr>
              <a:t>T</a:t>
            </a:r>
            <a:r>
              <a:rPr lang="en-US" sz="3200" dirty="0" smtClean="0">
                <a:latin typeface="+mn-lt"/>
              </a:rPr>
              <a:t>he </a:t>
            </a:r>
            <a:r>
              <a:rPr lang="en-US" sz="3200" dirty="0">
                <a:latin typeface="+mn-lt"/>
              </a:rPr>
              <a:t>item on the right is the </a:t>
            </a:r>
            <a:r>
              <a:rPr lang="en-US" sz="3200" dirty="0" err="1" smtClean="0">
                <a:latin typeface="+mn-lt"/>
              </a:rPr>
              <a:t>Cleco</a:t>
            </a:r>
            <a:r>
              <a:rPr lang="en-US" sz="3200" dirty="0" smtClean="0">
                <a:latin typeface="+mn-lt"/>
              </a:rPr>
              <a:t>® gun currently </a:t>
            </a:r>
            <a:r>
              <a:rPr lang="en-US" sz="3200" dirty="0">
                <a:latin typeface="+mn-lt"/>
              </a:rPr>
              <a:t>used in aviation </a:t>
            </a:r>
            <a:r>
              <a:rPr lang="en-US" sz="3200" dirty="0" smtClean="0">
                <a:latin typeface="+mn-lt"/>
              </a:rPr>
              <a:t>manufacturing.</a:t>
            </a:r>
            <a:endParaRPr lang="en-US" sz="3200" dirty="0">
              <a:latin typeface="+mn-lt"/>
            </a:endParaRPr>
          </a:p>
        </p:txBody>
      </p:sp>
      <p:pic>
        <p:nvPicPr>
          <p:cNvPr id="8" name="Picture 7"/>
          <p:cNvPicPr>
            <a:picLocks noChangeAspect="1"/>
          </p:cNvPicPr>
          <p:nvPr/>
        </p:nvPicPr>
        <p:blipFill>
          <a:blip r:embed="rId3"/>
          <a:stretch>
            <a:fillRect/>
          </a:stretch>
        </p:blipFill>
        <p:spPr>
          <a:xfrm>
            <a:off x="1675065" y="2026690"/>
            <a:ext cx="2952750" cy="3267075"/>
          </a:xfrm>
          <a:prstGeom prst="rect">
            <a:avLst/>
          </a:prstGeom>
        </p:spPr>
      </p:pic>
    </p:spTree>
    <p:extLst>
      <p:ext uri="{BB962C8B-B14F-4D97-AF65-F5344CB8AC3E}">
        <p14:creationId xmlns:p14="http://schemas.microsoft.com/office/powerpoint/2010/main" val="177125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Cleco</a:t>
            </a:r>
            <a:r>
              <a:rPr lang="en-US" dirty="0" smtClean="0"/>
              <a:t>® </a:t>
            </a:r>
            <a:r>
              <a:rPr lang="en-US" dirty="0"/>
              <a:t>ID: Power </a:t>
            </a:r>
            <a:r>
              <a:rPr lang="en-US" dirty="0" err="1" smtClean="0"/>
              <a:t>Cleco</a:t>
            </a:r>
            <a:r>
              <a:rPr lang="en-US" dirty="0" smtClean="0"/>
              <a:t>®</a:t>
            </a:r>
            <a:endParaRPr lang="en-US" dirty="0"/>
          </a:p>
        </p:txBody>
      </p:sp>
      <p:sp>
        <p:nvSpPr>
          <p:cNvPr id="3" name="Content Placeholder 2"/>
          <p:cNvSpPr>
            <a:spLocks noGrp="1"/>
          </p:cNvSpPr>
          <p:nvPr>
            <p:ph idx="1"/>
          </p:nvPr>
        </p:nvSpPr>
        <p:spPr>
          <a:xfrm>
            <a:off x="230457" y="1510992"/>
            <a:ext cx="8823960" cy="5044440"/>
          </a:xfrm>
        </p:spPr>
        <p:txBody>
          <a:bodyPr>
            <a:noAutofit/>
          </a:bodyPr>
          <a:lstStyle/>
          <a:p>
            <a:r>
              <a:rPr lang="en-US" b="1" dirty="0" smtClean="0"/>
              <a:t> </a:t>
            </a:r>
          </a:p>
        </p:txBody>
      </p:sp>
      <p:sp>
        <p:nvSpPr>
          <p:cNvPr id="5" name="TextBox 4"/>
          <p:cNvSpPr txBox="1"/>
          <p:nvPr/>
        </p:nvSpPr>
        <p:spPr>
          <a:xfrm>
            <a:off x="3727061" y="6007254"/>
            <a:ext cx="1990846" cy="215444"/>
          </a:xfrm>
          <a:prstGeom prst="rect">
            <a:avLst/>
          </a:prstGeom>
          <a:noFill/>
        </p:spPr>
        <p:txBody>
          <a:bodyPr wrap="square" rtlCol="0">
            <a:spAutoFit/>
          </a:bodyPr>
          <a:lstStyle/>
          <a:p>
            <a:r>
              <a:rPr lang="en-US" sz="800" dirty="0" smtClean="0">
                <a:latin typeface="+mn-lt"/>
              </a:rPr>
              <a:t>Image courtesy of The Boeing Company</a:t>
            </a:r>
            <a:endParaRPr lang="en-US" sz="800" dirty="0">
              <a:latin typeface="+mn-lt"/>
            </a:endParaRPr>
          </a:p>
        </p:txBody>
      </p:sp>
      <p:pic>
        <p:nvPicPr>
          <p:cNvPr id="7" name="Picture 6"/>
          <p:cNvPicPr/>
          <p:nvPr/>
        </p:nvPicPr>
        <p:blipFill>
          <a:blip r:embed="rId3">
            <a:extLst>
              <a:ext uri="{28A0092B-C50C-407E-A947-70E740481C1C}">
                <a14:useLocalDpi xmlns:a14="http://schemas.microsoft.com/office/drawing/2010/main" val="0"/>
              </a:ext>
            </a:extLst>
          </a:blip>
          <a:stretch>
            <a:fillRect/>
          </a:stretch>
        </p:blipFill>
        <p:spPr>
          <a:xfrm>
            <a:off x="2039313" y="2721712"/>
            <a:ext cx="5065371" cy="2515420"/>
          </a:xfrm>
          <a:prstGeom prst="rect">
            <a:avLst/>
          </a:prstGeom>
        </p:spPr>
      </p:pic>
      <p:sp>
        <p:nvSpPr>
          <p:cNvPr id="8" name="Rectangle 7"/>
          <p:cNvSpPr/>
          <p:nvPr/>
        </p:nvSpPr>
        <p:spPr>
          <a:xfrm>
            <a:off x="1770894" y="4988690"/>
            <a:ext cx="6020594" cy="954107"/>
          </a:xfrm>
          <a:prstGeom prst="rect">
            <a:avLst/>
          </a:prstGeom>
        </p:spPr>
        <p:txBody>
          <a:bodyPr wrap="square">
            <a:spAutoFit/>
          </a:bodyPr>
          <a:lstStyle/>
          <a:p>
            <a:r>
              <a:rPr lang="en-US" sz="2800" dirty="0">
                <a:latin typeface="+mn-lt"/>
              </a:rPr>
              <a:t>Item </a:t>
            </a:r>
            <a:r>
              <a:rPr lang="en-US" sz="2800" dirty="0" smtClean="0">
                <a:latin typeface="+mn-lt"/>
              </a:rPr>
              <a:t>E </a:t>
            </a:r>
            <a:r>
              <a:rPr lang="en-US" sz="2800" dirty="0">
                <a:latin typeface="+mn-lt"/>
              </a:rPr>
              <a:t>is an example of a </a:t>
            </a:r>
            <a:r>
              <a:rPr lang="en-US" sz="2800" dirty="0" smtClean="0">
                <a:latin typeface="+mn-lt"/>
              </a:rPr>
              <a:t>Draw / Power </a:t>
            </a:r>
            <a:r>
              <a:rPr lang="en-US" sz="2800" dirty="0" err="1" smtClean="0">
                <a:latin typeface="+mn-lt"/>
              </a:rPr>
              <a:t>Cleco</a:t>
            </a:r>
            <a:r>
              <a:rPr lang="en-US" sz="2800" dirty="0" smtClean="0">
                <a:latin typeface="+mn-lt"/>
              </a:rPr>
              <a:t>®.</a:t>
            </a:r>
            <a:endParaRPr lang="en-US" sz="2800" dirty="0">
              <a:latin typeface="+mn-lt"/>
            </a:endParaRPr>
          </a:p>
        </p:txBody>
      </p:sp>
      <p:sp>
        <p:nvSpPr>
          <p:cNvPr id="9" name="Rectangle 8"/>
          <p:cNvSpPr/>
          <p:nvPr/>
        </p:nvSpPr>
        <p:spPr>
          <a:xfrm>
            <a:off x="5937813" y="2708476"/>
            <a:ext cx="1261632" cy="2222338"/>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stretch>
            <a:fillRect/>
          </a:stretch>
        </p:blipFill>
        <p:spPr>
          <a:xfrm rot="16200000">
            <a:off x="5542751" y="3427600"/>
            <a:ext cx="1629433" cy="784088"/>
          </a:xfrm>
          <a:prstGeom prst="rect">
            <a:avLst/>
          </a:prstGeom>
        </p:spPr>
      </p:pic>
    </p:spTree>
    <p:extLst>
      <p:ext uri="{BB962C8B-B14F-4D97-AF65-F5344CB8AC3E}">
        <p14:creationId xmlns:p14="http://schemas.microsoft.com/office/powerpoint/2010/main" val="177125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Cleco</a:t>
            </a:r>
            <a:r>
              <a:rPr lang="en-US" dirty="0" smtClean="0"/>
              <a:t>® </a:t>
            </a:r>
            <a:r>
              <a:rPr lang="en-US" dirty="0"/>
              <a:t>ID: </a:t>
            </a:r>
            <a:r>
              <a:rPr lang="en-US" dirty="0" smtClean="0"/>
              <a:t>Pin Type </a:t>
            </a:r>
            <a:r>
              <a:rPr lang="en-US" dirty="0" err="1" smtClean="0"/>
              <a:t>Cleco</a:t>
            </a:r>
            <a:r>
              <a:rPr lang="en-US" dirty="0" smtClean="0"/>
              <a:t>®</a:t>
            </a:r>
            <a:endParaRPr lang="en-US" dirty="0"/>
          </a:p>
        </p:txBody>
      </p:sp>
      <p:sp>
        <p:nvSpPr>
          <p:cNvPr id="3" name="Content Placeholder 2"/>
          <p:cNvSpPr>
            <a:spLocks noGrp="1"/>
          </p:cNvSpPr>
          <p:nvPr>
            <p:ph idx="1"/>
          </p:nvPr>
        </p:nvSpPr>
        <p:spPr>
          <a:xfrm>
            <a:off x="230457" y="1510992"/>
            <a:ext cx="8823960" cy="5044440"/>
          </a:xfrm>
        </p:spPr>
        <p:txBody>
          <a:bodyPr>
            <a:noAutofit/>
          </a:bodyPr>
          <a:lstStyle/>
          <a:p>
            <a:r>
              <a:rPr lang="en-US" b="1" dirty="0" smtClean="0"/>
              <a:t> </a:t>
            </a:r>
          </a:p>
        </p:txBody>
      </p:sp>
      <p:sp>
        <p:nvSpPr>
          <p:cNvPr id="5" name="TextBox 4"/>
          <p:cNvSpPr txBox="1"/>
          <p:nvPr/>
        </p:nvSpPr>
        <p:spPr>
          <a:xfrm>
            <a:off x="3727061" y="6007254"/>
            <a:ext cx="1990846" cy="215444"/>
          </a:xfrm>
          <a:prstGeom prst="rect">
            <a:avLst/>
          </a:prstGeom>
          <a:noFill/>
        </p:spPr>
        <p:txBody>
          <a:bodyPr wrap="square" rtlCol="0">
            <a:spAutoFit/>
          </a:bodyPr>
          <a:lstStyle/>
          <a:p>
            <a:r>
              <a:rPr lang="en-US" sz="800" dirty="0" smtClean="0">
                <a:latin typeface="+mn-lt"/>
              </a:rPr>
              <a:t>Image courtesy of The Boeing Company</a:t>
            </a:r>
            <a:endParaRPr lang="en-US" sz="800" dirty="0">
              <a:latin typeface="+mn-lt"/>
            </a:endParaRPr>
          </a:p>
        </p:txBody>
      </p:sp>
      <p:pic>
        <p:nvPicPr>
          <p:cNvPr id="8" name="Picture 7"/>
          <p:cNvPicPr/>
          <p:nvPr/>
        </p:nvPicPr>
        <p:blipFill>
          <a:blip r:embed="rId3">
            <a:extLst>
              <a:ext uri="{28A0092B-C50C-407E-A947-70E740481C1C}">
                <a14:useLocalDpi xmlns:a14="http://schemas.microsoft.com/office/drawing/2010/main" val="0"/>
              </a:ext>
            </a:extLst>
          </a:blip>
          <a:stretch>
            <a:fillRect/>
          </a:stretch>
        </p:blipFill>
        <p:spPr>
          <a:xfrm>
            <a:off x="2157224" y="2207045"/>
            <a:ext cx="5065371" cy="2515420"/>
          </a:xfrm>
          <a:prstGeom prst="rect">
            <a:avLst/>
          </a:prstGeom>
        </p:spPr>
      </p:pic>
      <p:sp>
        <p:nvSpPr>
          <p:cNvPr id="9" name="Rectangle 8"/>
          <p:cNvSpPr/>
          <p:nvPr/>
        </p:nvSpPr>
        <p:spPr>
          <a:xfrm>
            <a:off x="3333438" y="2314926"/>
            <a:ext cx="949243" cy="2222338"/>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879684" y="4703399"/>
            <a:ext cx="8229600" cy="523220"/>
          </a:xfrm>
          <a:prstGeom prst="rect">
            <a:avLst/>
          </a:prstGeom>
        </p:spPr>
        <p:txBody>
          <a:bodyPr wrap="square">
            <a:spAutoFit/>
          </a:bodyPr>
          <a:lstStyle/>
          <a:p>
            <a:r>
              <a:rPr lang="en-US" sz="2800" dirty="0">
                <a:latin typeface="+mn-lt"/>
              </a:rPr>
              <a:t>Item </a:t>
            </a:r>
            <a:r>
              <a:rPr lang="en-US" sz="2800" dirty="0" smtClean="0">
                <a:latin typeface="+mn-lt"/>
              </a:rPr>
              <a:t>B </a:t>
            </a:r>
            <a:r>
              <a:rPr lang="en-US" sz="2800" dirty="0">
                <a:latin typeface="+mn-lt"/>
              </a:rPr>
              <a:t>is known as a Pin </a:t>
            </a:r>
            <a:r>
              <a:rPr lang="en-US" sz="2800" dirty="0" err="1" smtClean="0">
                <a:latin typeface="+mn-lt"/>
              </a:rPr>
              <a:t>Cleco</a:t>
            </a:r>
            <a:r>
              <a:rPr lang="en-US" sz="2800" dirty="0" smtClean="0">
                <a:latin typeface="+mn-lt"/>
              </a:rPr>
              <a:t>®</a:t>
            </a:r>
            <a:endParaRPr lang="en-US" sz="2800" dirty="0">
              <a:latin typeface="+mn-lt"/>
            </a:endParaRPr>
          </a:p>
        </p:txBody>
      </p:sp>
    </p:spTree>
    <p:extLst>
      <p:ext uri="{BB962C8B-B14F-4D97-AF65-F5344CB8AC3E}">
        <p14:creationId xmlns:p14="http://schemas.microsoft.com/office/powerpoint/2010/main" val="3907027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Cleco</a:t>
            </a:r>
            <a:r>
              <a:rPr lang="en-US" dirty="0" smtClean="0"/>
              <a:t>® </a:t>
            </a:r>
            <a:r>
              <a:rPr lang="en-US" dirty="0"/>
              <a:t>ID: Spring </a:t>
            </a:r>
            <a:r>
              <a:rPr lang="en-US" dirty="0" err="1" smtClean="0"/>
              <a:t>Cleco</a:t>
            </a:r>
            <a:r>
              <a:rPr lang="en-US" dirty="0" smtClean="0"/>
              <a:t>®</a:t>
            </a:r>
            <a:endParaRPr lang="en-US" dirty="0"/>
          </a:p>
        </p:txBody>
      </p:sp>
      <p:sp>
        <p:nvSpPr>
          <p:cNvPr id="3" name="Content Placeholder 2"/>
          <p:cNvSpPr>
            <a:spLocks noGrp="1"/>
          </p:cNvSpPr>
          <p:nvPr>
            <p:ph idx="1"/>
          </p:nvPr>
        </p:nvSpPr>
        <p:spPr>
          <a:xfrm>
            <a:off x="230457" y="1510992"/>
            <a:ext cx="8823960" cy="5044440"/>
          </a:xfrm>
        </p:spPr>
        <p:txBody>
          <a:bodyPr>
            <a:noAutofit/>
          </a:bodyPr>
          <a:lstStyle/>
          <a:p>
            <a:r>
              <a:rPr lang="en-US" b="1" dirty="0" smtClean="0"/>
              <a:t> </a:t>
            </a:r>
          </a:p>
        </p:txBody>
      </p:sp>
      <p:sp>
        <p:nvSpPr>
          <p:cNvPr id="5" name="TextBox 4"/>
          <p:cNvSpPr txBox="1"/>
          <p:nvPr/>
        </p:nvSpPr>
        <p:spPr>
          <a:xfrm>
            <a:off x="3727061" y="6007254"/>
            <a:ext cx="1990846" cy="215444"/>
          </a:xfrm>
          <a:prstGeom prst="rect">
            <a:avLst/>
          </a:prstGeom>
          <a:noFill/>
        </p:spPr>
        <p:txBody>
          <a:bodyPr wrap="square" rtlCol="0">
            <a:spAutoFit/>
          </a:bodyPr>
          <a:lstStyle/>
          <a:p>
            <a:r>
              <a:rPr lang="en-US" sz="800" dirty="0" smtClean="0">
                <a:latin typeface="+mn-lt"/>
              </a:rPr>
              <a:t>Images courtesy of The Boeing Company</a:t>
            </a:r>
            <a:endParaRPr lang="en-US" sz="800" dirty="0">
              <a:latin typeface="+mn-lt"/>
            </a:endParaRPr>
          </a:p>
        </p:txBody>
      </p:sp>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a:off x="1010631" y="2214528"/>
            <a:ext cx="2508620" cy="3272935"/>
          </a:xfrm>
          <a:prstGeom prst="rect">
            <a:avLst/>
          </a:prstGeom>
        </p:spPr>
      </p:pic>
      <p:pic>
        <p:nvPicPr>
          <p:cNvPr id="7" name="Picture 6"/>
          <p:cNvPicPr>
            <a:picLocks noChangeAspect="1"/>
          </p:cNvPicPr>
          <p:nvPr/>
        </p:nvPicPr>
        <p:blipFill>
          <a:blip r:embed="rId4"/>
          <a:stretch>
            <a:fillRect/>
          </a:stretch>
        </p:blipFill>
        <p:spPr>
          <a:xfrm>
            <a:off x="3064191" y="3850995"/>
            <a:ext cx="3637244" cy="881756"/>
          </a:xfrm>
          <a:prstGeom prst="rect">
            <a:avLst/>
          </a:prstGeom>
        </p:spPr>
      </p:pic>
    </p:spTree>
    <p:extLst>
      <p:ext uri="{BB962C8B-B14F-4D97-AF65-F5344CB8AC3E}">
        <p14:creationId xmlns:p14="http://schemas.microsoft.com/office/powerpoint/2010/main" val="177125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a:t>
            </a:r>
            <a:r>
              <a:rPr lang="en-US" dirty="0" err="1" smtClean="0"/>
              <a:t>Lok</a:t>
            </a:r>
            <a:r>
              <a:rPr lang="en-US" dirty="0" smtClean="0"/>
              <a:t> Runner</a:t>
            </a:r>
            <a:endParaRPr lang="en-US" dirty="0"/>
          </a:p>
        </p:txBody>
      </p:sp>
      <p:pic>
        <p:nvPicPr>
          <p:cNvPr id="6" name="Picture 5"/>
          <p:cNvPicPr>
            <a:picLocks noChangeAspect="1"/>
          </p:cNvPicPr>
          <p:nvPr/>
        </p:nvPicPr>
        <p:blipFill>
          <a:blip r:embed="rId2"/>
          <a:stretch>
            <a:fillRect/>
          </a:stretch>
        </p:blipFill>
        <p:spPr>
          <a:xfrm>
            <a:off x="1453220" y="2872115"/>
            <a:ext cx="6315305" cy="1731415"/>
          </a:xfrm>
          <a:prstGeom prst="rect">
            <a:avLst/>
          </a:prstGeom>
        </p:spPr>
      </p:pic>
      <p:sp>
        <p:nvSpPr>
          <p:cNvPr id="7" name="TextBox 6"/>
          <p:cNvSpPr txBox="1"/>
          <p:nvPr/>
        </p:nvSpPr>
        <p:spPr>
          <a:xfrm>
            <a:off x="3615449" y="5744495"/>
            <a:ext cx="1990846" cy="215444"/>
          </a:xfrm>
          <a:prstGeom prst="rect">
            <a:avLst/>
          </a:prstGeom>
          <a:noFill/>
        </p:spPr>
        <p:txBody>
          <a:bodyPr wrap="square" rtlCol="0">
            <a:spAutoFit/>
          </a:bodyPr>
          <a:lstStyle/>
          <a:p>
            <a:r>
              <a:rPr lang="en-US" sz="800" dirty="0" smtClean="0">
                <a:latin typeface="+mn-lt"/>
              </a:rPr>
              <a:t>Images courtesy of The Boeing Company</a:t>
            </a:r>
            <a:endParaRPr lang="en-US" sz="800" dirty="0">
              <a:latin typeface="+mn-lt"/>
            </a:endParaRPr>
          </a:p>
        </p:txBody>
      </p:sp>
    </p:spTree>
    <p:extLst>
      <p:ext uri="{BB962C8B-B14F-4D97-AF65-F5344CB8AC3E}">
        <p14:creationId xmlns:p14="http://schemas.microsoft.com/office/powerpoint/2010/main" val="358426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396164"/>
            <a:ext cx="6248400" cy="1143000"/>
          </a:xfrm>
          <a:prstGeom prst="rect">
            <a:avLst/>
          </a:prstGeom>
        </p:spPr>
        <p:txBody>
          <a:bodyPr/>
          <a:lstStyle/>
          <a:p>
            <a:r>
              <a:rPr lang="en-US" dirty="0" smtClean="0"/>
              <a:t>Lesson Outline</a:t>
            </a:r>
            <a:endParaRPr lang="en-US" dirty="0"/>
          </a:p>
        </p:txBody>
      </p:sp>
      <p:graphicFrame>
        <p:nvGraphicFramePr>
          <p:cNvPr id="3" name="Diagram 2"/>
          <p:cNvGraphicFramePr/>
          <p:nvPr>
            <p:extLst>
              <p:ext uri="{D42A27DB-BD31-4B8C-83A1-F6EECF244321}">
                <p14:modId xmlns:p14="http://schemas.microsoft.com/office/powerpoint/2010/main" val="1011120933"/>
              </p:ext>
            </p:extLst>
          </p:nvPr>
        </p:nvGraphicFramePr>
        <p:xfrm>
          <a:off x="381000" y="1524000"/>
          <a:ext cx="83820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41186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Core Plus Units</a:t>
            </a:r>
            <a:endParaRPr lang="en-US" dirty="0"/>
          </a:p>
        </p:txBody>
      </p:sp>
      <p:sp>
        <p:nvSpPr>
          <p:cNvPr id="3" name="Content Placeholder 2"/>
          <p:cNvSpPr>
            <a:spLocks noGrp="1"/>
          </p:cNvSpPr>
          <p:nvPr>
            <p:ph idx="1"/>
          </p:nvPr>
        </p:nvSpPr>
        <p:spPr>
          <a:xfrm>
            <a:off x="230457" y="1510992"/>
            <a:ext cx="8823960" cy="5044440"/>
          </a:xfrm>
        </p:spPr>
        <p:txBody>
          <a:bodyPr>
            <a:noAutofit/>
          </a:bodyPr>
          <a:lstStyle/>
          <a:p>
            <a:r>
              <a:rPr lang="en-US" b="1" dirty="0" smtClean="0"/>
              <a:t> </a:t>
            </a:r>
          </a:p>
        </p:txBody>
      </p:sp>
      <p:sp>
        <p:nvSpPr>
          <p:cNvPr id="6" name="Rectangle 5"/>
          <p:cNvSpPr/>
          <p:nvPr/>
        </p:nvSpPr>
        <p:spPr>
          <a:xfrm>
            <a:off x="231775" y="1511300"/>
            <a:ext cx="8393113" cy="4278094"/>
          </a:xfrm>
          <a:prstGeom prst="rect">
            <a:avLst/>
          </a:prstGeom>
        </p:spPr>
        <p:txBody>
          <a:bodyPr wrap="square">
            <a:spAutoFit/>
          </a:bodyPr>
          <a:lstStyle/>
          <a:p>
            <a:r>
              <a:rPr lang="en-US" sz="3200" dirty="0">
                <a:latin typeface="+mn-lt"/>
              </a:rPr>
              <a:t>To prepare for the core manufacturing skills assessment, it is recommended that students review their Core Plus booklets and notes from these first year units</a:t>
            </a:r>
            <a:r>
              <a:rPr lang="en-US" sz="3200" dirty="0" smtClean="0">
                <a:latin typeface="+mn-lt"/>
              </a:rPr>
              <a:t>:</a:t>
            </a:r>
          </a:p>
          <a:p>
            <a:endParaRPr lang="en-US" sz="3200" dirty="0">
              <a:latin typeface="+mn-lt"/>
            </a:endParaRPr>
          </a:p>
          <a:p>
            <a:pPr marL="457200" indent="-457200">
              <a:buFont typeface="Arial" panose="020B0604020202020204" pitchFamily="34" charset="0"/>
              <a:buChar char="•"/>
            </a:pPr>
            <a:r>
              <a:rPr lang="en-US" sz="2800" dirty="0">
                <a:latin typeface="+mn-lt"/>
              </a:rPr>
              <a:t>Unit 5 - Precision Measurement</a:t>
            </a:r>
          </a:p>
          <a:p>
            <a:pPr marL="457200" indent="-457200">
              <a:buFont typeface="Arial" panose="020B0604020202020204" pitchFamily="34" charset="0"/>
              <a:buChar char="•"/>
            </a:pPr>
            <a:r>
              <a:rPr lang="en-US" sz="2800" dirty="0">
                <a:latin typeface="+mn-lt"/>
              </a:rPr>
              <a:t>Unit </a:t>
            </a:r>
            <a:r>
              <a:rPr lang="en-US" sz="2800" dirty="0" smtClean="0">
                <a:latin typeface="+mn-lt"/>
              </a:rPr>
              <a:t>6 - Fasteners</a:t>
            </a:r>
            <a:endParaRPr lang="en-US" sz="2800" dirty="0">
              <a:latin typeface="+mn-lt"/>
            </a:endParaRPr>
          </a:p>
          <a:p>
            <a:pPr marL="457200" indent="-457200">
              <a:buFont typeface="Arial" panose="020B0604020202020204" pitchFamily="34" charset="0"/>
              <a:buChar char="•"/>
            </a:pPr>
            <a:r>
              <a:rPr lang="en-US" sz="2800" dirty="0">
                <a:latin typeface="+mn-lt"/>
              </a:rPr>
              <a:t>Unit 7 </a:t>
            </a:r>
            <a:r>
              <a:rPr lang="en-US" sz="2800" dirty="0" smtClean="0">
                <a:latin typeface="+mn-lt"/>
              </a:rPr>
              <a:t>- </a:t>
            </a:r>
            <a:r>
              <a:rPr lang="en-US" sz="2800" dirty="0">
                <a:latin typeface="+mn-lt"/>
              </a:rPr>
              <a:t>Drilling</a:t>
            </a:r>
          </a:p>
          <a:p>
            <a:pPr marL="457200" indent="-457200">
              <a:buFont typeface="Arial" panose="020B0604020202020204" pitchFamily="34" charset="0"/>
              <a:buChar char="•"/>
            </a:pPr>
            <a:r>
              <a:rPr lang="en-US" sz="2800" dirty="0">
                <a:latin typeface="+mn-lt"/>
              </a:rPr>
              <a:t>Unit 9 - </a:t>
            </a:r>
            <a:r>
              <a:rPr lang="en-US" sz="2800" dirty="0" smtClean="0">
                <a:latin typeface="+mn-lt"/>
              </a:rPr>
              <a:t>Riveting</a:t>
            </a:r>
            <a:endParaRPr lang="en-US" sz="2800" dirty="0">
              <a:latin typeface="+mn-lt"/>
            </a:endParaRPr>
          </a:p>
        </p:txBody>
      </p:sp>
    </p:spTree>
    <p:extLst>
      <p:ext uri="{BB962C8B-B14F-4D97-AF65-F5344CB8AC3E}">
        <p14:creationId xmlns:p14="http://schemas.microsoft.com/office/powerpoint/2010/main" val="177125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Countersinking </a:t>
            </a:r>
          </a:p>
        </p:txBody>
      </p:sp>
      <p:sp>
        <p:nvSpPr>
          <p:cNvPr id="3" name="Content Placeholder 2"/>
          <p:cNvSpPr>
            <a:spLocks noGrp="1"/>
          </p:cNvSpPr>
          <p:nvPr>
            <p:ph idx="1"/>
          </p:nvPr>
        </p:nvSpPr>
        <p:spPr>
          <a:xfrm>
            <a:off x="230457" y="1510992"/>
            <a:ext cx="8823960" cy="5044440"/>
          </a:xfrm>
        </p:spPr>
        <p:txBody>
          <a:bodyPr>
            <a:noAutofit/>
          </a:bodyPr>
          <a:lstStyle/>
          <a:p>
            <a:r>
              <a:rPr lang="en-US" b="1" dirty="0" smtClean="0"/>
              <a:t> </a:t>
            </a:r>
          </a:p>
        </p:txBody>
      </p:sp>
      <p:sp>
        <p:nvSpPr>
          <p:cNvPr id="6" name="Rectangle 5"/>
          <p:cNvSpPr/>
          <p:nvPr/>
        </p:nvSpPr>
        <p:spPr>
          <a:xfrm>
            <a:off x="236712" y="2945120"/>
            <a:ext cx="8585316" cy="584775"/>
          </a:xfrm>
          <a:prstGeom prst="rect">
            <a:avLst/>
          </a:prstGeom>
        </p:spPr>
        <p:txBody>
          <a:bodyPr wrap="square">
            <a:spAutoFit/>
          </a:bodyPr>
          <a:lstStyle/>
          <a:p>
            <a:r>
              <a:rPr lang="en-US" sz="3200" dirty="0" smtClean="0">
                <a:latin typeface="+mn-lt"/>
              </a:rPr>
              <a:t>Video: Countersinking </a:t>
            </a:r>
            <a:r>
              <a:rPr lang="en-US" sz="3200" dirty="0">
                <a:latin typeface="+mn-lt"/>
              </a:rPr>
              <a:t>Tips for Flush </a:t>
            </a:r>
            <a:r>
              <a:rPr lang="en-US" sz="3200" dirty="0" smtClean="0">
                <a:latin typeface="+mn-lt"/>
              </a:rPr>
              <a:t>Rivets (8:34) </a:t>
            </a:r>
            <a:endParaRPr lang="en-US" sz="3200" dirty="0">
              <a:latin typeface="+mn-lt"/>
            </a:endParaRPr>
          </a:p>
        </p:txBody>
      </p:sp>
      <p:sp>
        <p:nvSpPr>
          <p:cNvPr id="7" name="TextBox 6"/>
          <p:cNvSpPr txBox="1"/>
          <p:nvPr/>
        </p:nvSpPr>
        <p:spPr>
          <a:xfrm>
            <a:off x="236712" y="1516262"/>
            <a:ext cx="8585316" cy="584775"/>
          </a:xfrm>
          <a:prstGeom prst="rect">
            <a:avLst/>
          </a:prstGeom>
          <a:solidFill>
            <a:srgbClr val="92D050"/>
          </a:solidFill>
        </p:spPr>
        <p:txBody>
          <a:bodyPr wrap="square" rtlCol="0">
            <a:spAutoFit/>
          </a:bodyPr>
          <a:lstStyle/>
          <a:p>
            <a:pPr algn="ctr"/>
            <a:r>
              <a:rPr lang="en-US" sz="3200" dirty="0" smtClean="0">
                <a:latin typeface="+mn-lt"/>
              </a:rPr>
              <a:t>Check out this video on countersinking tips:</a:t>
            </a:r>
            <a:endParaRPr lang="en-US" sz="3200" dirty="0">
              <a:latin typeface="+mn-lt"/>
            </a:endParaRPr>
          </a:p>
        </p:txBody>
      </p:sp>
      <p:sp>
        <p:nvSpPr>
          <p:cNvPr id="4" name="TextBox 3"/>
          <p:cNvSpPr txBox="1"/>
          <p:nvPr/>
        </p:nvSpPr>
        <p:spPr>
          <a:xfrm>
            <a:off x="236712" y="4507606"/>
            <a:ext cx="8714105" cy="954107"/>
          </a:xfrm>
          <a:prstGeom prst="rect">
            <a:avLst/>
          </a:prstGeom>
          <a:noFill/>
        </p:spPr>
        <p:txBody>
          <a:bodyPr wrap="square" rtlCol="0">
            <a:spAutoFit/>
          </a:bodyPr>
          <a:lstStyle/>
          <a:p>
            <a:r>
              <a:rPr lang="en-US" sz="3200" u="sng" dirty="0">
                <a:latin typeface="+mn-lt"/>
                <a:hlinkClick r:id="rId3"/>
              </a:rPr>
              <a:t>https://www.youtube.com/watch?v=ykK37Ms2UiA</a:t>
            </a:r>
            <a:endParaRPr lang="en-US" sz="3200" dirty="0">
              <a:latin typeface="+mn-lt"/>
            </a:endParaRPr>
          </a:p>
          <a:p>
            <a:endParaRPr lang="en-US" dirty="0"/>
          </a:p>
        </p:txBody>
      </p:sp>
    </p:spTree>
    <p:extLst>
      <p:ext uri="{BB962C8B-B14F-4D97-AF65-F5344CB8AC3E}">
        <p14:creationId xmlns:p14="http://schemas.microsoft.com/office/powerpoint/2010/main" val="17712528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1773" y="1511300"/>
            <a:ext cx="8693286" cy="1193263"/>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Basic Riveting &amp; </a:t>
            </a:r>
            <a:r>
              <a:rPr lang="en-US" dirty="0" smtClean="0"/>
              <a:t>Removal 1 </a:t>
            </a:r>
            <a:endParaRPr lang="en-US" dirty="0"/>
          </a:p>
        </p:txBody>
      </p:sp>
      <p:sp>
        <p:nvSpPr>
          <p:cNvPr id="3" name="Content Placeholder 2"/>
          <p:cNvSpPr>
            <a:spLocks noGrp="1"/>
          </p:cNvSpPr>
          <p:nvPr>
            <p:ph idx="1"/>
          </p:nvPr>
        </p:nvSpPr>
        <p:spPr>
          <a:xfrm>
            <a:off x="230457" y="1510992"/>
            <a:ext cx="8823960" cy="5044440"/>
          </a:xfrm>
        </p:spPr>
        <p:txBody>
          <a:bodyPr>
            <a:noAutofit/>
          </a:bodyPr>
          <a:lstStyle/>
          <a:p>
            <a:r>
              <a:rPr lang="en-US" b="1" dirty="0" smtClean="0"/>
              <a:t> </a:t>
            </a:r>
          </a:p>
        </p:txBody>
      </p:sp>
      <p:sp>
        <p:nvSpPr>
          <p:cNvPr id="6" name="Rectangle 5"/>
          <p:cNvSpPr/>
          <p:nvPr/>
        </p:nvSpPr>
        <p:spPr>
          <a:xfrm>
            <a:off x="231773" y="1511300"/>
            <a:ext cx="8783438" cy="4555093"/>
          </a:xfrm>
          <a:prstGeom prst="rect">
            <a:avLst/>
          </a:prstGeom>
        </p:spPr>
        <p:txBody>
          <a:bodyPr wrap="square">
            <a:spAutoFit/>
          </a:bodyPr>
          <a:lstStyle/>
          <a:p>
            <a:pPr algn="ctr"/>
            <a:r>
              <a:rPr lang="en-US" sz="3200" dirty="0">
                <a:latin typeface="+mn-lt"/>
              </a:rPr>
              <a:t>The link below </a:t>
            </a:r>
            <a:r>
              <a:rPr lang="en-US" sz="3200" dirty="0" smtClean="0">
                <a:latin typeface="+mn-lt"/>
              </a:rPr>
              <a:t>is a video </a:t>
            </a:r>
            <a:r>
              <a:rPr lang="en-US" sz="3200" dirty="0">
                <a:latin typeface="+mn-lt"/>
              </a:rPr>
              <a:t>that covers the basic process of drilling, riveting, and rivet removal</a:t>
            </a:r>
            <a:r>
              <a:rPr lang="en-US" sz="3200" dirty="0" smtClean="0">
                <a:latin typeface="+mn-lt"/>
              </a:rPr>
              <a:t>.</a:t>
            </a:r>
          </a:p>
          <a:p>
            <a:endParaRPr lang="en-US" sz="3200" dirty="0">
              <a:latin typeface="+mn-lt"/>
            </a:endParaRPr>
          </a:p>
          <a:p>
            <a:endParaRPr lang="en-US" sz="1000" dirty="0">
              <a:latin typeface="+mn-lt"/>
            </a:endParaRPr>
          </a:p>
          <a:p>
            <a:r>
              <a:rPr lang="en-US" sz="3200" dirty="0" smtClean="0">
                <a:latin typeface="+mn-lt"/>
              </a:rPr>
              <a:t>Video: Aircraft </a:t>
            </a:r>
            <a:r>
              <a:rPr lang="en-US" sz="3200" dirty="0">
                <a:latin typeface="+mn-lt"/>
              </a:rPr>
              <a:t>Sheet Metal: Basic </a:t>
            </a:r>
            <a:r>
              <a:rPr lang="en-US" sz="3200" dirty="0" smtClean="0">
                <a:latin typeface="+mn-lt"/>
              </a:rPr>
              <a:t>Rivet </a:t>
            </a:r>
            <a:r>
              <a:rPr lang="en-US" sz="3200" dirty="0">
                <a:latin typeface="+mn-lt"/>
              </a:rPr>
              <a:t>L</a:t>
            </a:r>
            <a:r>
              <a:rPr lang="en-US" sz="3200" dirty="0" smtClean="0">
                <a:latin typeface="+mn-lt"/>
              </a:rPr>
              <a:t>ayout</a:t>
            </a:r>
            <a:r>
              <a:rPr lang="en-US" sz="3200" dirty="0">
                <a:latin typeface="+mn-lt"/>
              </a:rPr>
              <a:t>, </a:t>
            </a:r>
            <a:r>
              <a:rPr lang="en-US" sz="3200" dirty="0" smtClean="0">
                <a:latin typeface="+mn-lt"/>
              </a:rPr>
              <a:t>Installation</a:t>
            </a:r>
            <a:r>
              <a:rPr lang="en-US" sz="3200" dirty="0">
                <a:latin typeface="+mn-lt"/>
              </a:rPr>
              <a:t>, and R</a:t>
            </a:r>
            <a:r>
              <a:rPr lang="en-US" sz="3200" dirty="0" smtClean="0">
                <a:latin typeface="+mn-lt"/>
              </a:rPr>
              <a:t>emoval (6:50)</a:t>
            </a:r>
          </a:p>
          <a:p>
            <a:endParaRPr lang="en-US" sz="3200" dirty="0">
              <a:latin typeface="+mn-lt"/>
            </a:endParaRPr>
          </a:p>
          <a:p>
            <a:r>
              <a:rPr lang="en-US" sz="3200" u="sng" dirty="0">
                <a:latin typeface="+mn-lt"/>
                <a:hlinkClick r:id="rId3"/>
              </a:rPr>
              <a:t>https://www.youtube.com/watch?v=Pk_fAHoru_o</a:t>
            </a:r>
            <a:endParaRPr lang="en-US" sz="3200" dirty="0">
              <a:latin typeface="+mn-lt"/>
            </a:endParaRPr>
          </a:p>
          <a:p>
            <a:endParaRPr lang="en-US" sz="3200" dirty="0">
              <a:latin typeface="+mn-lt"/>
            </a:endParaRPr>
          </a:p>
          <a:p>
            <a:endParaRPr lang="en-US" sz="1400" dirty="0">
              <a:latin typeface="+mn-lt"/>
            </a:endParaRPr>
          </a:p>
          <a:p>
            <a:endParaRPr lang="en-US" sz="1000" dirty="0">
              <a:latin typeface="+mn-lt"/>
            </a:endParaRPr>
          </a:p>
        </p:txBody>
      </p:sp>
    </p:spTree>
    <p:extLst>
      <p:ext uri="{BB962C8B-B14F-4D97-AF65-F5344CB8AC3E}">
        <p14:creationId xmlns:p14="http://schemas.microsoft.com/office/powerpoint/2010/main" val="177125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1773" y="1511300"/>
            <a:ext cx="8588135" cy="19431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Basic Riveting &amp; </a:t>
            </a:r>
            <a:r>
              <a:rPr lang="en-US" dirty="0" smtClean="0"/>
              <a:t>Removal 2 </a:t>
            </a:r>
            <a:endParaRPr lang="en-US" dirty="0"/>
          </a:p>
        </p:txBody>
      </p:sp>
      <p:sp>
        <p:nvSpPr>
          <p:cNvPr id="3" name="Content Placeholder 2"/>
          <p:cNvSpPr>
            <a:spLocks noGrp="1"/>
          </p:cNvSpPr>
          <p:nvPr>
            <p:ph idx="1"/>
          </p:nvPr>
        </p:nvSpPr>
        <p:spPr>
          <a:xfrm>
            <a:off x="230457" y="1510992"/>
            <a:ext cx="8823960" cy="5044440"/>
          </a:xfrm>
        </p:spPr>
        <p:txBody>
          <a:bodyPr>
            <a:noAutofit/>
          </a:bodyPr>
          <a:lstStyle/>
          <a:p>
            <a:r>
              <a:rPr lang="en-US" b="1" dirty="0" smtClean="0"/>
              <a:t> </a:t>
            </a:r>
          </a:p>
        </p:txBody>
      </p:sp>
      <p:sp>
        <p:nvSpPr>
          <p:cNvPr id="6" name="Rectangle 5"/>
          <p:cNvSpPr/>
          <p:nvPr/>
        </p:nvSpPr>
        <p:spPr>
          <a:xfrm>
            <a:off x="231773" y="1511300"/>
            <a:ext cx="8588135" cy="5386090"/>
          </a:xfrm>
          <a:prstGeom prst="rect">
            <a:avLst/>
          </a:prstGeom>
        </p:spPr>
        <p:txBody>
          <a:bodyPr wrap="square">
            <a:spAutoFit/>
          </a:bodyPr>
          <a:lstStyle/>
          <a:p>
            <a:endParaRPr lang="en-US" sz="1400" dirty="0">
              <a:latin typeface="+mn-lt"/>
            </a:endParaRPr>
          </a:p>
          <a:p>
            <a:pPr algn="ctr"/>
            <a:r>
              <a:rPr lang="en-US" sz="3200" dirty="0" smtClean="0">
                <a:latin typeface="+mn-lt"/>
              </a:rPr>
              <a:t>This video </a:t>
            </a:r>
            <a:r>
              <a:rPr lang="en-US" sz="3200" dirty="0">
                <a:latin typeface="+mn-lt"/>
              </a:rPr>
              <a:t>is a classic, but it shows how flush riveting is done and why it’s important to aircraft </a:t>
            </a:r>
            <a:r>
              <a:rPr lang="en-US" sz="3200" dirty="0" smtClean="0">
                <a:latin typeface="+mn-lt"/>
              </a:rPr>
              <a:t>aerodynamics.</a:t>
            </a:r>
          </a:p>
          <a:p>
            <a:endParaRPr lang="en-US" sz="3200" dirty="0">
              <a:latin typeface="+mn-lt"/>
            </a:endParaRPr>
          </a:p>
          <a:p>
            <a:endParaRPr lang="en-US" sz="1000" dirty="0">
              <a:latin typeface="+mn-lt"/>
            </a:endParaRPr>
          </a:p>
          <a:p>
            <a:r>
              <a:rPr lang="en-US" sz="3200" dirty="0" smtClean="0">
                <a:latin typeface="+mn-lt"/>
              </a:rPr>
              <a:t>Video: HOW </a:t>
            </a:r>
            <a:r>
              <a:rPr lang="en-US" sz="3200" dirty="0">
                <a:latin typeface="+mn-lt"/>
              </a:rPr>
              <a:t>IT WORKS: WWII Aircraft Flush </a:t>
            </a:r>
            <a:r>
              <a:rPr lang="en-US" sz="3200" dirty="0" smtClean="0">
                <a:latin typeface="+mn-lt"/>
              </a:rPr>
              <a:t>Riveting (10:35)</a:t>
            </a:r>
          </a:p>
          <a:p>
            <a:endParaRPr lang="en-US" sz="3200" dirty="0">
              <a:latin typeface="+mn-lt"/>
            </a:endParaRPr>
          </a:p>
          <a:p>
            <a:r>
              <a:rPr lang="en-US" sz="3200" u="sng" dirty="0">
                <a:hlinkClick r:id="rId3"/>
              </a:rPr>
              <a:t>https://www.youtube.com/watch?v=IDbTUt3OG9s</a:t>
            </a:r>
            <a:endParaRPr lang="en-US" sz="3200" dirty="0"/>
          </a:p>
          <a:p>
            <a:endParaRPr lang="en-US" sz="3200" dirty="0">
              <a:latin typeface="+mn-lt"/>
            </a:endParaRPr>
          </a:p>
        </p:txBody>
      </p:sp>
    </p:spTree>
    <p:extLst>
      <p:ext uri="{BB962C8B-B14F-4D97-AF65-F5344CB8AC3E}">
        <p14:creationId xmlns:p14="http://schemas.microsoft.com/office/powerpoint/2010/main" val="137877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1775" y="1511300"/>
            <a:ext cx="8719042" cy="1219021"/>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Aerospace Riveting</a:t>
            </a:r>
            <a:endParaRPr lang="en-US" dirty="0"/>
          </a:p>
        </p:txBody>
      </p:sp>
      <p:sp>
        <p:nvSpPr>
          <p:cNvPr id="3" name="Content Placeholder 2"/>
          <p:cNvSpPr>
            <a:spLocks noGrp="1"/>
          </p:cNvSpPr>
          <p:nvPr>
            <p:ph idx="1"/>
          </p:nvPr>
        </p:nvSpPr>
        <p:spPr>
          <a:xfrm>
            <a:off x="230457" y="1510992"/>
            <a:ext cx="8823960" cy="5044440"/>
          </a:xfrm>
        </p:spPr>
        <p:txBody>
          <a:bodyPr>
            <a:noAutofit/>
          </a:bodyPr>
          <a:lstStyle/>
          <a:p>
            <a:r>
              <a:rPr lang="en-US" b="1" dirty="0" smtClean="0"/>
              <a:t> </a:t>
            </a:r>
          </a:p>
        </p:txBody>
      </p:sp>
      <p:sp>
        <p:nvSpPr>
          <p:cNvPr id="6" name="Rectangle 5"/>
          <p:cNvSpPr/>
          <p:nvPr/>
        </p:nvSpPr>
        <p:spPr>
          <a:xfrm>
            <a:off x="231775" y="1511300"/>
            <a:ext cx="8719042" cy="4524315"/>
          </a:xfrm>
          <a:prstGeom prst="rect">
            <a:avLst/>
          </a:prstGeom>
        </p:spPr>
        <p:txBody>
          <a:bodyPr wrap="square">
            <a:spAutoFit/>
          </a:bodyPr>
          <a:lstStyle/>
          <a:p>
            <a:pPr algn="ctr"/>
            <a:r>
              <a:rPr lang="en-US" sz="3200" dirty="0">
                <a:latin typeface="+mn-lt"/>
              </a:rPr>
              <a:t>This video provides more useful detail on the aircraft grade riveting </a:t>
            </a:r>
            <a:r>
              <a:rPr lang="en-US" sz="3200" dirty="0" smtClean="0">
                <a:latin typeface="+mn-lt"/>
              </a:rPr>
              <a:t>process.</a:t>
            </a:r>
            <a:endParaRPr lang="en-US" sz="3200" dirty="0">
              <a:latin typeface="+mn-lt"/>
            </a:endParaRPr>
          </a:p>
          <a:p>
            <a:endParaRPr lang="en-US" sz="3200" dirty="0">
              <a:latin typeface="+mn-lt"/>
              <a:hlinkClick r:id="rId3"/>
            </a:endParaRPr>
          </a:p>
          <a:p>
            <a:pPr algn="ctr"/>
            <a:endParaRPr lang="en-US" sz="3200" dirty="0" smtClean="0">
              <a:latin typeface="+mn-lt"/>
            </a:endParaRPr>
          </a:p>
          <a:p>
            <a:pPr algn="ctr"/>
            <a:r>
              <a:rPr lang="en-US" sz="3200" dirty="0" smtClean="0">
                <a:latin typeface="+mn-lt"/>
              </a:rPr>
              <a:t>Video: Solid </a:t>
            </a:r>
            <a:r>
              <a:rPr lang="en-US" sz="3200" dirty="0">
                <a:latin typeface="+mn-lt"/>
              </a:rPr>
              <a:t>Rivet Kit - Aircraft Grade </a:t>
            </a:r>
            <a:r>
              <a:rPr lang="en-US" sz="3200" dirty="0" smtClean="0">
                <a:latin typeface="+mn-lt"/>
              </a:rPr>
              <a:t>Rivets (5:36)</a:t>
            </a:r>
          </a:p>
          <a:p>
            <a:pPr algn="ctr"/>
            <a:endParaRPr lang="en-US" sz="3200" dirty="0">
              <a:latin typeface="+mn-lt"/>
            </a:endParaRPr>
          </a:p>
          <a:p>
            <a:pPr algn="ctr"/>
            <a:r>
              <a:rPr lang="en-US" sz="3200" u="sng" dirty="0">
                <a:latin typeface="+mn-lt"/>
                <a:hlinkClick r:id="rId3"/>
              </a:rPr>
              <a:t>https://www.youtube.com/watch?v=sTmuFxEN1Mk</a:t>
            </a:r>
            <a:r>
              <a:rPr lang="en-US" sz="3200" dirty="0">
                <a:latin typeface="+mn-lt"/>
              </a:rPr>
              <a:t> </a:t>
            </a:r>
          </a:p>
          <a:p>
            <a:pPr algn="ctr"/>
            <a:endParaRPr lang="en-US" sz="3200" dirty="0">
              <a:latin typeface="+mn-lt"/>
            </a:endParaRPr>
          </a:p>
        </p:txBody>
      </p:sp>
    </p:spTree>
    <p:extLst>
      <p:ext uri="{BB962C8B-B14F-4D97-AF65-F5344CB8AC3E}">
        <p14:creationId xmlns:p14="http://schemas.microsoft.com/office/powerpoint/2010/main" val="17712528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1775" y="1511301"/>
            <a:ext cx="8487682" cy="70938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Aerospace Riveting</a:t>
            </a:r>
            <a:endParaRPr lang="en-US" dirty="0"/>
          </a:p>
        </p:txBody>
      </p:sp>
      <p:sp>
        <p:nvSpPr>
          <p:cNvPr id="3" name="Content Placeholder 2"/>
          <p:cNvSpPr>
            <a:spLocks noGrp="1"/>
          </p:cNvSpPr>
          <p:nvPr>
            <p:ph idx="1"/>
          </p:nvPr>
        </p:nvSpPr>
        <p:spPr>
          <a:xfrm>
            <a:off x="230457" y="1510992"/>
            <a:ext cx="8823960" cy="5044440"/>
          </a:xfrm>
        </p:spPr>
        <p:txBody>
          <a:bodyPr>
            <a:noAutofit/>
          </a:bodyPr>
          <a:lstStyle/>
          <a:p>
            <a:r>
              <a:rPr lang="en-US" b="1" dirty="0" smtClean="0"/>
              <a:t> </a:t>
            </a:r>
          </a:p>
        </p:txBody>
      </p:sp>
      <p:sp>
        <p:nvSpPr>
          <p:cNvPr id="6" name="Rectangle 5"/>
          <p:cNvSpPr/>
          <p:nvPr/>
        </p:nvSpPr>
        <p:spPr>
          <a:xfrm>
            <a:off x="231775" y="1511300"/>
            <a:ext cx="8487682" cy="2062103"/>
          </a:xfrm>
          <a:prstGeom prst="rect">
            <a:avLst/>
          </a:prstGeom>
        </p:spPr>
        <p:txBody>
          <a:bodyPr wrap="square">
            <a:spAutoFit/>
          </a:bodyPr>
          <a:lstStyle/>
          <a:p>
            <a:pPr algn="ctr"/>
            <a:r>
              <a:rPr lang="en-US" sz="3200" dirty="0" smtClean="0">
                <a:latin typeface="+mn-lt"/>
              </a:rPr>
              <a:t>Rivet Installation Animation</a:t>
            </a:r>
            <a:endParaRPr lang="en-US" sz="3200" dirty="0">
              <a:latin typeface="+mn-lt"/>
            </a:endParaRPr>
          </a:p>
          <a:p>
            <a:endParaRPr lang="en-US" sz="3200" dirty="0">
              <a:latin typeface="+mn-lt"/>
              <a:hlinkClick r:id="rId3"/>
            </a:endParaRPr>
          </a:p>
          <a:p>
            <a:pPr algn="ctr"/>
            <a:endParaRPr lang="en-US" sz="3200" dirty="0" smtClean="0">
              <a:latin typeface="+mn-lt"/>
            </a:endParaRPr>
          </a:p>
          <a:p>
            <a:pPr algn="ctr"/>
            <a:endParaRPr lang="en-US" sz="3200" dirty="0">
              <a:latin typeface="+mn-lt"/>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5708" y="2436279"/>
            <a:ext cx="6433457" cy="3997118"/>
          </a:xfrm>
          <a:prstGeom prst="rect">
            <a:avLst/>
          </a:prstGeom>
        </p:spPr>
      </p:pic>
      <p:sp>
        <p:nvSpPr>
          <p:cNvPr id="5" name="TextBox 4"/>
          <p:cNvSpPr txBox="1"/>
          <p:nvPr/>
        </p:nvSpPr>
        <p:spPr>
          <a:xfrm>
            <a:off x="4642436" y="5959929"/>
            <a:ext cx="3815764" cy="215444"/>
          </a:xfrm>
          <a:prstGeom prst="rect">
            <a:avLst/>
          </a:prstGeom>
          <a:noFill/>
        </p:spPr>
        <p:txBody>
          <a:bodyPr wrap="square" rtlCol="0">
            <a:spAutoFit/>
          </a:bodyPr>
          <a:lstStyle/>
          <a:p>
            <a:r>
              <a:rPr lang="en-US" sz="800" dirty="0" smtClean="0">
                <a:latin typeface="+mn-lt"/>
              </a:rPr>
              <a:t>Animation courtesy of The Boeing Company</a:t>
            </a:r>
            <a:endParaRPr lang="en-US" sz="800" dirty="0">
              <a:latin typeface="+mn-lt"/>
            </a:endParaRPr>
          </a:p>
        </p:txBody>
      </p:sp>
    </p:spTree>
    <p:extLst>
      <p:ext uri="{BB962C8B-B14F-4D97-AF65-F5344CB8AC3E}">
        <p14:creationId xmlns:p14="http://schemas.microsoft.com/office/powerpoint/2010/main" val="29650689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1775" y="1511300"/>
            <a:ext cx="8677094" cy="129721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Lock Bolt and Hi-</a:t>
            </a:r>
            <a:r>
              <a:rPr lang="en-US" dirty="0" err="1"/>
              <a:t>Lok</a:t>
            </a:r>
            <a:r>
              <a:rPr lang="en-US" dirty="0"/>
              <a:t> Installation </a:t>
            </a:r>
          </a:p>
        </p:txBody>
      </p:sp>
      <p:sp>
        <p:nvSpPr>
          <p:cNvPr id="3" name="Content Placeholder 2"/>
          <p:cNvSpPr>
            <a:spLocks noGrp="1"/>
          </p:cNvSpPr>
          <p:nvPr>
            <p:ph idx="1"/>
          </p:nvPr>
        </p:nvSpPr>
        <p:spPr>
          <a:xfrm>
            <a:off x="230457" y="1510992"/>
            <a:ext cx="8823960" cy="5044440"/>
          </a:xfrm>
        </p:spPr>
        <p:txBody>
          <a:bodyPr>
            <a:noAutofit/>
          </a:bodyPr>
          <a:lstStyle/>
          <a:p>
            <a:pPr algn="ctr"/>
            <a:r>
              <a:rPr lang="en-US" dirty="0" smtClean="0"/>
              <a:t>Here are two videos </a:t>
            </a:r>
            <a:r>
              <a:rPr lang="en-US" dirty="0"/>
              <a:t>on </a:t>
            </a:r>
            <a:r>
              <a:rPr lang="en-US" dirty="0" smtClean="0"/>
              <a:t>the installation </a:t>
            </a:r>
            <a:r>
              <a:rPr lang="en-US" dirty="0"/>
              <a:t>of Hi-</a:t>
            </a:r>
            <a:r>
              <a:rPr lang="en-US" dirty="0" err="1"/>
              <a:t>Lok</a:t>
            </a:r>
            <a:r>
              <a:rPr lang="en-US" dirty="0"/>
              <a:t> fasteners and Huck Bolt </a:t>
            </a:r>
            <a:r>
              <a:rPr lang="en-US" dirty="0" smtClean="0"/>
              <a:t>fasteners.</a:t>
            </a:r>
            <a:endParaRPr lang="en-US" dirty="0"/>
          </a:p>
          <a:p>
            <a:r>
              <a:rPr lang="en-US" dirty="0"/>
              <a:t> </a:t>
            </a:r>
          </a:p>
          <a:p>
            <a:r>
              <a:rPr lang="en-US" dirty="0"/>
              <a:t>Video: Hi-</a:t>
            </a:r>
            <a:r>
              <a:rPr lang="en-US" dirty="0" err="1"/>
              <a:t>Lok</a:t>
            </a:r>
            <a:r>
              <a:rPr lang="en-US" dirty="0"/>
              <a:t> install (:20)</a:t>
            </a:r>
          </a:p>
          <a:p>
            <a:r>
              <a:rPr lang="en-US" u="sng" dirty="0">
                <a:hlinkClick r:id="rId3"/>
              </a:rPr>
              <a:t>https://www.youtube.com/watch?v=d_Fx0766n3k</a:t>
            </a:r>
            <a:r>
              <a:rPr lang="en-US" dirty="0"/>
              <a:t> </a:t>
            </a:r>
          </a:p>
          <a:p>
            <a:r>
              <a:rPr lang="en-US" dirty="0"/>
              <a:t> </a:t>
            </a:r>
          </a:p>
          <a:p>
            <a:r>
              <a:rPr lang="en-US" dirty="0"/>
              <a:t>Video: Huck Bolt Fastener (:12)</a:t>
            </a:r>
          </a:p>
          <a:p>
            <a:r>
              <a:rPr lang="en-US" u="sng" dirty="0">
                <a:hlinkClick r:id="rId4"/>
              </a:rPr>
              <a:t>https://www.youtube.com/watch?v=1ae2OBTFNRM</a:t>
            </a:r>
            <a:endParaRPr lang="en-US" dirty="0"/>
          </a:p>
          <a:p>
            <a:r>
              <a:rPr lang="en-US" dirty="0"/>
              <a:t> </a:t>
            </a:r>
          </a:p>
          <a:p>
            <a:endParaRPr lang="en-US" dirty="0"/>
          </a:p>
        </p:txBody>
      </p:sp>
    </p:spTree>
    <p:extLst>
      <p:ext uri="{BB962C8B-B14F-4D97-AF65-F5344CB8AC3E}">
        <p14:creationId xmlns:p14="http://schemas.microsoft.com/office/powerpoint/2010/main" val="210705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1775" y="1511300"/>
            <a:ext cx="8536668" cy="80735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Lock Bolt and Hi-</a:t>
            </a:r>
            <a:r>
              <a:rPr lang="en-US" dirty="0" err="1"/>
              <a:t>Lok</a:t>
            </a:r>
            <a:r>
              <a:rPr lang="en-US" dirty="0"/>
              <a:t> Installation </a:t>
            </a:r>
          </a:p>
        </p:txBody>
      </p:sp>
      <p:sp>
        <p:nvSpPr>
          <p:cNvPr id="3" name="Content Placeholder 2"/>
          <p:cNvSpPr>
            <a:spLocks noGrp="1"/>
          </p:cNvSpPr>
          <p:nvPr>
            <p:ph idx="1"/>
          </p:nvPr>
        </p:nvSpPr>
        <p:spPr>
          <a:xfrm>
            <a:off x="230457" y="1698170"/>
            <a:ext cx="8537986" cy="836387"/>
          </a:xfrm>
        </p:spPr>
        <p:txBody>
          <a:bodyPr>
            <a:noAutofit/>
          </a:bodyPr>
          <a:lstStyle/>
          <a:p>
            <a:pPr algn="ctr"/>
            <a:r>
              <a:rPr lang="en-US" dirty="0" smtClean="0"/>
              <a:t>Hi-</a:t>
            </a:r>
            <a:r>
              <a:rPr lang="en-US" dirty="0" err="1" smtClean="0"/>
              <a:t>Lok</a:t>
            </a:r>
            <a:r>
              <a:rPr lang="en-US" dirty="0" smtClean="0"/>
              <a:t> Animation</a:t>
            </a:r>
            <a:endParaRPr lang="en-US" dirty="0"/>
          </a:p>
          <a:p>
            <a:r>
              <a:rPr lang="en-US" dirty="0"/>
              <a:t> </a:t>
            </a:r>
          </a:p>
          <a:p>
            <a:r>
              <a:rPr lang="en-US" dirty="0"/>
              <a:t> </a:t>
            </a:r>
          </a:p>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3329" y="2380668"/>
            <a:ext cx="3717471" cy="4019516"/>
          </a:xfrm>
          <a:prstGeom prst="rect">
            <a:avLst/>
          </a:prstGeom>
        </p:spPr>
      </p:pic>
      <p:sp>
        <p:nvSpPr>
          <p:cNvPr id="8" name="TextBox 7"/>
          <p:cNvSpPr txBox="1"/>
          <p:nvPr/>
        </p:nvSpPr>
        <p:spPr>
          <a:xfrm>
            <a:off x="4670854" y="6184284"/>
            <a:ext cx="4181500" cy="215444"/>
          </a:xfrm>
          <a:prstGeom prst="rect">
            <a:avLst/>
          </a:prstGeom>
          <a:noFill/>
        </p:spPr>
        <p:txBody>
          <a:bodyPr wrap="square" rtlCol="0">
            <a:spAutoFit/>
          </a:bodyPr>
          <a:lstStyle/>
          <a:p>
            <a:r>
              <a:rPr lang="en-US" sz="800" dirty="0">
                <a:latin typeface="+mn-lt"/>
              </a:rPr>
              <a:t>Animation courtesy of The Boeing Company</a:t>
            </a:r>
          </a:p>
        </p:txBody>
      </p:sp>
    </p:spTree>
    <p:extLst>
      <p:ext uri="{BB962C8B-B14F-4D97-AF65-F5344CB8AC3E}">
        <p14:creationId xmlns:p14="http://schemas.microsoft.com/office/powerpoint/2010/main" val="4272836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1775" y="1511300"/>
            <a:ext cx="8667526" cy="1077218"/>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Installation of Torqued Nut </a:t>
            </a:r>
            <a:r>
              <a:rPr lang="en-US" dirty="0" smtClean="0"/>
              <a:t>and Bolt </a:t>
            </a:r>
            <a:r>
              <a:rPr lang="en-US" dirty="0"/>
              <a:t>Fasteners </a:t>
            </a:r>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1880350" y="2855518"/>
            <a:ext cx="5425296" cy="1814412"/>
          </a:xfrm>
          <a:prstGeom prst="rect">
            <a:avLst/>
          </a:prstGeom>
        </p:spPr>
      </p:pic>
      <p:sp>
        <p:nvSpPr>
          <p:cNvPr id="5" name="Rectangle 4"/>
          <p:cNvSpPr/>
          <p:nvPr/>
        </p:nvSpPr>
        <p:spPr>
          <a:xfrm>
            <a:off x="231775" y="1511300"/>
            <a:ext cx="8667526" cy="1077218"/>
          </a:xfrm>
          <a:prstGeom prst="rect">
            <a:avLst/>
          </a:prstGeom>
          <a:solidFill>
            <a:srgbClr val="92D050"/>
          </a:solidFill>
        </p:spPr>
        <p:txBody>
          <a:bodyPr wrap="square">
            <a:spAutoFit/>
          </a:bodyPr>
          <a:lstStyle/>
          <a:p>
            <a:pPr algn="ctr"/>
            <a:r>
              <a:rPr lang="en-US" sz="3200" dirty="0" smtClean="0">
                <a:latin typeface="+mn-lt"/>
              </a:rPr>
              <a:t>Here’s an </a:t>
            </a:r>
            <a:r>
              <a:rPr lang="en-US" sz="3200" dirty="0">
                <a:latin typeface="+mn-lt"/>
              </a:rPr>
              <a:t>instructional video on installation of nut </a:t>
            </a:r>
            <a:r>
              <a:rPr lang="en-US" sz="3200" dirty="0" smtClean="0">
                <a:latin typeface="+mn-lt"/>
              </a:rPr>
              <a:t>and </a:t>
            </a:r>
            <a:r>
              <a:rPr lang="en-US" sz="3200" dirty="0">
                <a:latin typeface="+mn-lt"/>
              </a:rPr>
              <a:t>bolt </a:t>
            </a:r>
            <a:r>
              <a:rPr lang="en-US" sz="3200" dirty="0" smtClean="0">
                <a:latin typeface="+mn-lt"/>
              </a:rPr>
              <a:t>fasteners</a:t>
            </a:r>
            <a:r>
              <a:rPr lang="en-US" sz="3200" dirty="0">
                <a:latin typeface="+mn-lt"/>
              </a:rPr>
              <a:t>.</a:t>
            </a:r>
            <a:endParaRPr lang="en-US" sz="3200" dirty="0" smtClean="0">
              <a:latin typeface="+mn-lt"/>
            </a:endParaRPr>
          </a:p>
        </p:txBody>
      </p:sp>
      <p:sp>
        <p:nvSpPr>
          <p:cNvPr id="6" name="Rectangle 5"/>
          <p:cNvSpPr/>
          <p:nvPr/>
        </p:nvSpPr>
        <p:spPr>
          <a:xfrm>
            <a:off x="384175" y="4855104"/>
            <a:ext cx="8667526" cy="1077218"/>
          </a:xfrm>
          <a:prstGeom prst="rect">
            <a:avLst/>
          </a:prstGeom>
        </p:spPr>
        <p:txBody>
          <a:bodyPr wrap="square">
            <a:spAutoFit/>
          </a:bodyPr>
          <a:lstStyle/>
          <a:p>
            <a:r>
              <a:rPr lang="en-US" sz="3200" dirty="0" smtClean="0">
                <a:latin typeface="+mn-lt"/>
              </a:rPr>
              <a:t>Video</a:t>
            </a:r>
            <a:r>
              <a:rPr lang="en-US" sz="3200" dirty="0">
                <a:latin typeface="+mn-lt"/>
              </a:rPr>
              <a:t>: Installing Bolt Rivet Nut (:16)</a:t>
            </a:r>
          </a:p>
          <a:p>
            <a:r>
              <a:rPr lang="en-US" sz="3200" u="sng" dirty="0">
                <a:latin typeface="+mn-lt"/>
                <a:hlinkClick r:id="rId4"/>
              </a:rPr>
              <a:t>https://www.youtube.com/watch?v=ib5afL3B6ho</a:t>
            </a:r>
            <a:endParaRPr lang="en-US" sz="3200" dirty="0">
              <a:latin typeface="+mn-lt"/>
            </a:endParaRPr>
          </a:p>
        </p:txBody>
      </p:sp>
    </p:spTree>
    <p:extLst>
      <p:ext uri="{BB962C8B-B14F-4D97-AF65-F5344CB8AC3E}">
        <p14:creationId xmlns:p14="http://schemas.microsoft.com/office/powerpoint/2010/main" val="9673867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Fastener Removal - 1</a:t>
            </a:r>
            <a:endParaRPr lang="en-US" dirty="0"/>
          </a:p>
        </p:txBody>
      </p:sp>
      <p:sp>
        <p:nvSpPr>
          <p:cNvPr id="3" name="Content Placeholder 2"/>
          <p:cNvSpPr>
            <a:spLocks noGrp="1"/>
          </p:cNvSpPr>
          <p:nvPr>
            <p:ph idx="1"/>
          </p:nvPr>
        </p:nvSpPr>
        <p:spPr>
          <a:xfrm>
            <a:off x="230457" y="1510991"/>
            <a:ext cx="8752449" cy="4955346"/>
          </a:xfrm>
        </p:spPr>
        <p:txBody>
          <a:bodyPr>
            <a:noAutofit/>
          </a:bodyPr>
          <a:lstStyle/>
          <a:p>
            <a:r>
              <a:rPr lang="en-US" dirty="0"/>
              <a:t>You will be expected to properly remove all bolts, rivets and fasteners, as if removing defective components. </a:t>
            </a:r>
            <a:r>
              <a:rPr lang="en-US" dirty="0" smtClean="0"/>
              <a:t>To </a:t>
            </a:r>
            <a:r>
              <a:rPr lang="en-US" dirty="0"/>
              <a:t>remove rivets, the head is drilled out carefully using the same diameter drill bit as the original hole size</a:t>
            </a:r>
            <a:r>
              <a:rPr lang="en-US" dirty="0" smtClean="0"/>
              <a:t>. </a:t>
            </a:r>
            <a:endParaRPr lang="en-US" dirty="0"/>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2241627" y="4178468"/>
            <a:ext cx="4772628" cy="1277652"/>
          </a:xfrm>
          <a:prstGeom prst="rect">
            <a:avLst/>
          </a:prstGeom>
        </p:spPr>
      </p:pic>
      <p:sp>
        <p:nvSpPr>
          <p:cNvPr id="5" name="TextBox 4"/>
          <p:cNvSpPr txBox="1"/>
          <p:nvPr/>
        </p:nvSpPr>
        <p:spPr>
          <a:xfrm>
            <a:off x="3727061" y="6007254"/>
            <a:ext cx="1990846" cy="215444"/>
          </a:xfrm>
          <a:prstGeom prst="rect">
            <a:avLst/>
          </a:prstGeom>
          <a:noFill/>
        </p:spPr>
        <p:txBody>
          <a:bodyPr wrap="square" rtlCol="0">
            <a:spAutoFit/>
          </a:bodyPr>
          <a:lstStyle/>
          <a:p>
            <a:r>
              <a:rPr lang="en-US" sz="800" dirty="0" smtClean="0">
                <a:latin typeface="+mn-lt"/>
              </a:rPr>
              <a:t>Image courtesy of The Boeing Company</a:t>
            </a:r>
            <a:endParaRPr lang="en-US" sz="800" dirty="0">
              <a:latin typeface="+mn-lt"/>
            </a:endParaRPr>
          </a:p>
        </p:txBody>
      </p:sp>
    </p:spTree>
    <p:extLst>
      <p:ext uri="{BB962C8B-B14F-4D97-AF65-F5344CB8AC3E}">
        <p14:creationId xmlns:p14="http://schemas.microsoft.com/office/powerpoint/2010/main" val="191777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Fastener Removal - 2</a:t>
            </a:r>
            <a:endParaRPr lang="en-US" dirty="0"/>
          </a:p>
        </p:txBody>
      </p:sp>
      <p:sp>
        <p:nvSpPr>
          <p:cNvPr id="3" name="Content Placeholder 2"/>
          <p:cNvSpPr>
            <a:spLocks noGrp="1"/>
          </p:cNvSpPr>
          <p:nvPr>
            <p:ph idx="1"/>
          </p:nvPr>
        </p:nvSpPr>
        <p:spPr>
          <a:xfrm>
            <a:off x="230457" y="1510991"/>
            <a:ext cx="8752449" cy="4955346"/>
          </a:xfrm>
        </p:spPr>
        <p:txBody>
          <a:bodyPr>
            <a:noAutofit/>
          </a:bodyPr>
          <a:lstStyle/>
          <a:p>
            <a:r>
              <a:rPr lang="en-US" dirty="0" smtClean="0"/>
              <a:t>Then </a:t>
            </a:r>
            <a:r>
              <a:rPr lang="en-US" dirty="0"/>
              <a:t>the remainder of the rivet can be popped out of the hole by driving a pin punch from the side where the rivet head was removed. </a:t>
            </a:r>
            <a:r>
              <a:rPr lang="en-US" dirty="0" smtClean="0"/>
              <a:t>Make </a:t>
            </a:r>
            <a:r>
              <a:rPr lang="en-US" dirty="0"/>
              <a:t>sure the drive pin punch is SMALLER diameter than the drill size you used.</a:t>
            </a:r>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2241627" y="4178468"/>
            <a:ext cx="4772628" cy="1277652"/>
          </a:xfrm>
          <a:prstGeom prst="rect">
            <a:avLst/>
          </a:prstGeom>
        </p:spPr>
      </p:pic>
      <p:sp>
        <p:nvSpPr>
          <p:cNvPr id="5" name="TextBox 4"/>
          <p:cNvSpPr txBox="1"/>
          <p:nvPr/>
        </p:nvSpPr>
        <p:spPr>
          <a:xfrm>
            <a:off x="3727061" y="6007254"/>
            <a:ext cx="1990846" cy="215444"/>
          </a:xfrm>
          <a:prstGeom prst="rect">
            <a:avLst/>
          </a:prstGeom>
          <a:noFill/>
        </p:spPr>
        <p:txBody>
          <a:bodyPr wrap="square" rtlCol="0">
            <a:spAutoFit/>
          </a:bodyPr>
          <a:lstStyle/>
          <a:p>
            <a:r>
              <a:rPr lang="en-US" sz="800" dirty="0" smtClean="0">
                <a:latin typeface="+mn-lt"/>
              </a:rPr>
              <a:t>Image courtesy of The Boeing Company</a:t>
            </a:r>
            <a:endParaRPr lang="en-US" sz="800" dirty="0">
              <a:latin typeface="+mn-lt"/>
            </a:endParaRPr>
          </a:p>
        </p:txBody>
      </p:sp>
    </p:spTree>
    <p:extLst>
      <p:ext uri="{BB962C8B-B14F-4D97-AF65-F5344CB8AC3E}">
        <p14:creationId xmlns:p14="http://schemas.microsoft.com/office/powerpoint/2010/main" val="2745788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Fastener Removal – Hex Drive and Lock Bolts 1</a:t>
            </a:r>
            <a:endParaRPr lang="en-US" dirty="0"/>
          </a:p>
        </p:txBody>
      </p:sp>
      <p:sp>
        <p:nvSpPr>
          <p:cNvPr id="3" name="Content Placeholder 2"/>
          <p:cNvSpPr>
            <a:spLocks noGrp="1"/>
          </p:cNvSpPr>
          <p:nvPr>
            <p:ph idx="1"/>
          </p:nvPr>
        </p:nvSpPr>
        <p:spPr>
          <a:xfrm>
            <a:off x="230457" y="1510991"/>
            <a:ext cx="8752449" cy="4955346"/>
          </a:xfrm>
        </p:spPr>
        <p:txBody>
          <a:bodyPr>
            <a:noAutofit/>
          </a:bodyPr>
          <a:lstStyle/>
          <a:p>
            <a:pPr lvl="0"/>
            <a:r>
              <a:rPr lang="en-US" dirty="0"/>
              <a:t>There are many different tools that are useful in the removal of hex-driven fasteners.  </a:t>
            </a:r>
            <a:r>
              <a:rPr lang="en-US" dirty="0" smtClean="0"/>
              <a:t>For example, an Allen </a:t>
            </a:r>
            <a:r>
              <a:rPr lang="en-US" dirty="0"/>
              <a:t>wrench </a:t>
            </a:r>
            <a:r>
              <a:rPr lang="en-US" dirty="0" smtClean="0"/>
              <a:t>may be used and shown below is another tool, the Locking Pliers. </a:t>
            </a:r>
            <a:endParaRPr lang="en-US" dirty="0"/>
          </a:p>
        </p:txBody>
      </p:sp>
      <p:pic>
        <p:nvPicPr>
          <p:cNvPr id="6" name="Picture 5" descr="collarremoval"/>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2864" y="3549174"/>
            <a:ext cx="3310890" cy="2286000"/>
          </a:xfrm>
          <a:prstGeom prst="rect">
            <a:avLst/>
          </a:prstGeom>
          <a:noFill/>
          <a:ln w="9525">
            <a:solidFill>
              <a:srgbClr val="000000"/>
            </a:solidFill>
            <a:miter lim="800000"/>
            <a:headEnd/>
            <a:tailEnd/>
          </a:ln>
          <a:extLst/>
        </p:spPr>
      </p:pic>
      <p:sp>
        <p:nvSpPr>
          <p:cNvPr id="7" name="Rectangle 6"/>
          <p:cNvSpPr/>
          <p:nvPr/>
        </p:nvSpPr>
        <p:spPr>
          <a:xfrm>
            <a:off x="1449978" y="5850636"/>
            <a:ext cx="5617028" cy="369332"/>
          </a:xfrm>
          <a:prstGeom prst="rect">
            <a:avLst/>
          </a:prstGeom>
        </p:spPr>
        <p:txBody>
          <a:bodyPr wrap="square">
            <a:spAutoFit/>
          </a:bodyPr>
          <a:lstStyle/>
          <a:p>
            <a:pPr algn="ctr"/>
            <a:r>
              <a:rPr lang="en-US" sz="1800" dirty="0" smtClean="0">
                <a:latin typeface="+mn-lt"/>
              </a:rPr>
              <a:t>Use of Locking Pliers to remove permanent fastener</a:t>
            </a:r>
            <a:endParaRPr lang="en-US" sz="1800" dirty="0">
              <a:latin typeface="+mn-lt"/>
            </a:endParaRPr>
          </a:p>
        </p:txBody>
      </p:sp>
      <p:sp>
        <p:nvSpPr>
          <p:cNvPr id="8" name="Rectangle 7"/>
          <p:cNvSpPr/>
          <p:nvPr/>
        </p:nvSpPr>
        <p:spPr>
          <a:xfrm>
            <a:off x="1972492" y="6250893"/>
            <a:ext cx="4572000" cy="215444"/>
          </a:xfrm>
          <a:prstGeom prst="rect">
            <a:avLst/>
          </a:prstGeom>
        </p:spPr>
        <p:txBody>
          <a:bodyPr>
            <a:spAutoFit/>
          </a:bodyPr>
          <a:lstStyle/>
          <a:p>
            <a:pPr algn="ctr"/>
            <a:r>
              <a:rPr lang="en-US" sz="800" dirty="0">
                <a:latin typeface="+mn-lt"/>
              </a:rPr>
              <a:t>Image courtesy of The Boeing Company</a:t>
            </a:r>
          </a:p>
        </p:txBody>
      </p:sp>
    </p:spTree>
    <p:extLst>
      <p:ext uri="{BB962C8B-B14F-4D97-AF65-F5344CB8AC3E}">
        <p14:creationId xmlns:p14="http://schemas.microsoft.com/office/powerpoint/2010/main" val="357773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Fastener Removal – Hex Drive and Lock Bolts 2</a:t>
            </a:r>
            <a:endParaRPr lang="en-US" dirty="0"/>
          </a:p>
        </p:txBody>
      </p:sp>
      <p:sp>
        <p:nvSpPr>
          <p:cNvPr id="3" name="Content Placeholder 2"/>
          <p:cNvSpPr>
            <a:spLocks noGrp="1"/>
          </p:cNvSpPr>
          <p:nvPr>
            <p:ph idx="1"/>
          </p:nvPr>
        </p:nvSpPr>
        <p:spPr>
          <a:xfrm>
            <a:off x="230457" y="1510991"/>
            <a:ext cx="8752449" cy="4955346"/>
          </a:xfrm>
        </p:spPr>
        <p:txBody>
          <a:bodyPr>
            <a:noAutofit/>
          </a:bodyPr>
          <a:lstStyle/>
          <a:p>
            <a:pPr lvl="0"/>
            <a:r>
              <a:rPr lang="en-US" dirty="0" smtClean="0"/>
              <a:t>There </a:t>
            </a:r>
            <a:r>
              <a:rPr lang="en-US" dirty="0"/>
              <a:t>is a tool specifically made to remove certain collars: Hi-</a:t>
            </a:r>
            <a:r>
              <a:rPr lang="en-US" dirty="0" err="1"/>
              <a:t>Lok</a:t>
            </a:r>
            <a:r>
              <a:rPr lang="en-US" dirty="0"/>
              <a:t> Collar Pliers</a:t>
            </a:r>
            <a:r>
              <a:rPr lang="en-US" dirty="0" smtClean="0"/>
              <a:t>.</a:t>
            </a:r>
          </a:p>
          <a:p>
            <a:r>
              <a:rPr lang="en-US" dirty="0"/>
              <a:t>Locking pliers (often referred to as Vise-Grips®) can be used in the same way.</a:t>
            </a:r>
          </a:p>
          <a:p>
            <a:pPr lvl="0"/>
            <a:endParaRPr lang="en-US"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rot="9682063">
            <a:off x="617123" y="4424332"/>
            <a:ext cx="4329430" cy="1371600"/>
          </a:xfrm>
          <a:prstGeom prst="rect">
            <a:avLst/>
          </a:prstGeom>
          <a:noFill/>
          <a:ln>
            <a:noFill/>
          </a:ln>
          <a:extLst/>
        </p:spPr>
      </p:pic>
      <p:sp>
        <p:nvSpPr>
          <p:cNvPr id="5" name="Rectangle 4"/>
          <p:cNvSpPr/>
          <p:nvPr/>
        </p:nvSpPr>
        <p:spPr>
          <a:xfrm>
            <a:off x="4783133" y="5099486"/>
            <a:ext cx="1929567" cy="369332"/>
          </a:xfrm>
          <a:prstGeom prst="rect">
            <a:avLst/>
          </a:prstGeom>
        </p:spPr>
        <p:txBody>
          <a:bodyPr wrap="none">
            <a:spAutoFit/>
          </a:bodyPr>
          <a:lstStyle/>
          <a:p>
            <a:r>
              <a:rPr lang="en-US" sz="1800" dirty="0" smtClean="0">
                <a:latin typeface="+mn-lt"/>
              </a:rPr>
              <a:t>Hi-</a:t>
            </a:r>
            <a:r>
              <a:rPr lang="en-US" sz="1800" dirty="0" err="1" smtClean="0">
                <a:latin typeface="+mn-lt"/>
              </a:rPr>
              <a:t>Lok</a:t>
            </a:r>
            <a:r>
              <a:rPr lang="en-US" sz="1800" dirty="0" smtClean="0">
                <a:latin typeface="+mn-lt"/>
              </a:rPr>
              <a:t> Collar Pliers</a:t>
            </a:r>
            <a:endParaRPr lang="en-US" sz="1800" dirty="0">
              <a:latin typeface="+mn-lt"/>
            </a:endParaRPr>
          </a:p>
        </p:txBody>
      </p:sp>
      <p:sp>
        <p:nvSpPr>
          <p:cNvPr id="6" name="Rectangle 5"/>
          <p:cNvSpPr/>
          <p:nvPr/>
        </p:nvSpPr>
        <p:spPr>
          <a:xfrm>
            <a:off x="3461916" y="5488768"/>
            <a:ext cx="4572000" cy="215444"/>
          </a:xfrm>
          <a:prstGeom prst="rect">
            <a:avLst/>
          </a:prstGeom>
        </p:spPr>
        <p:txBody>
          <a:bodyPr>
            <a:spAutoFit/>
          </a:bodyPr>
          <a:lstStyle/>
          <a:p>
            <a:pPr algn="ctr"/>
            <a:r>
              <a:rPr lang="en-US" sz="800" dirty="0">
                <a:latin typeface="+mn-lt"/>
              </a:rPr>
              <a:t>Image courtesy of The Boeing Company</a:t>
            </a:r>
          </a:p>
        </p:txBody>
      </p:sp>
    </p:spTree>
    <p:extLst>
      <p:ext uri="{BB962C8B-B14F-4D97-AF65-F5344CB8AC3E}">
        <p14:creationId xmlns:p14="http://schemas.microsoft.com/office/powerpoint/2010/main" val="4252494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Objectives </a:t>
            </a:r>
            <a:endParaRPr lang="en-US" dirty="0"/>
          </a:p>
        </p:txBody>
      </p:sp>
      <p:sp>
        <p:nvSpPr>
          <p:cNvPr id="3" name="Content Placeholder 2"/>
          <p:cNvSpPr>
            <a:spLocks noGrp="1"/>
          </p:cNvSpPr>
          <p:nvPr>
            <p:ph idx="1"/>
          </p:nvPr>
        </p:nvSpPr>
        <p:spPr>
          <a:xfrm>
            <a:off x="231549" y="1511300"/>
            <a:ext cx="8229600" cy="5346700"/>
          </a:xfrm>
        </p:spPr>
        <p:txBody>
          <a:bodyPr>
            <a:noAutofit/>
          </a:bodyPr>
          <a:lstStyle/>
          <a:p>
            <a:r>
              <a:rPr lang="en-US" dirty="0" smtClean="0"/>
              <a:t>Now that you’ve completed this </a:t>
            </a:r>
            <a:r>
              <a:rPr lang="en-US" dirty="0"/>
              <a:t>lesson, the student </a:t>
            </a:r>
            <a:r>
              <a:rPr lang="en-US" dirty="0" smtClean="0"/>
              <a:t>should </a:t>
            </a:r>
            <a:r>
              <a:rPr lang="en-US" dirty="0"/>
              <a:t>be able to:</a:t>
            </a:r>
          </a:p>
          <a:p>
            <a:pPr marL="457200" lvl="0" indent="-457200">
              <a:buFont typeface="Arial" panose="020B0604020202020204" pitchFamily="34" charset="0"/>
              <a:buChar char="•"/>
            </a:pPr>
            <a:r>
              <a:rPr lang="en-US" sz="2800" dirty="0"/>
              <a:t>Recall skills and knowledge relating to drilling for quality, deburring, and countersinking.</a:t>
            </a:r>
          </a:p>
          <a:p>
            <a:pPr marL="457200" lvl="0" indent="-457200">
              <a:buFont typeface="Arial" panose="020B0604020202020204" pitchFamily="34" charset="0"/>
              <a:buChar char="•"/>
            </a:pPr>
            <a:r>
              <a:rPr lang="en-US" sz="2800" dirty="0"/>
              <a:t>Recall skills and knowledge relating to fastener installation, specifically rivets, Hi-</a:t>
            </a:r>
            <a:r>
              <a:rPr lang="en-US" sz="2800" dirty="0" err="1"/>
              <a:t>Loks</a:t>
            </a:r>
            <a:r>
              <a:rPr lang="en-US" sz="2800" dirty="0"/>
              <a:t>, lockbolts, and standard nuts &amp; bolts.</a:t>
            </a:r>
          </a:p>
        </p:txBody>
      </p:sp>
    </p:spTree>
    <p:extLst>
      <p:ext uri="{BB962C8B-B14F-4D97-AF65-F5344CB8AC3E}">
        <p14:creationId xmlns:p14="http://schemas.microsoft.com/office/powerpoint/2010/main" val="4068860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230457" y="1510992"/>
            <a:ext cx="8394432" cy="4210050"/>
          </a:xfrm>
        </p:spPr>
        <p:txBody>
          <a:bodyPr>
            <a:noAutofit/>
          </a:bodyPr>
          <a:lstStyle/>
          <a:p>
            <a:r>
              <a:rPr lang="en-US" dirty="0"/>
              <a:t>Now that we have reviewed basic manufacturing concepts and skills that were covered in the previous year’s Core Plus, you will have opportunities to practice those skills in a series of hands-on activities.</a:t>
            </a:r>
          </a:p>
          <a:p>
            <a:endParaRPr lang="en-US" dirty="0"/>
          </a:p>
          <a:p>
            <a:r>
              <a:rPr lang="en-US" dirty="0"/>
              <a:t>A short written quiz will be given first, which will assess your recall of concepts reviewed in this lesson.</a:t>
            </a:r>
          </a:p>
        </p:txBody>
      </p:sp>
    </p:spTree>
    <p:extLst>
      <p:ext uri="{BB962C8B-B14F-4D97-AF65-F5344CB8AC3E}">
        <p14:creationId xmlns:p14="http://schemas.microsoft.com/office/powerpoint/2010/main" val="3478979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219552" y="7274311"/>
            <a:ext cx="365760" cy="365125"/>
          </a:xfrm>
        </p:spPr>
        <p:txBody>
          <a:bodyPr/>
          <a:lstStyle/>
          <a:p>
            <a:fld id="{BE2AC075-C94A-4F5D-A6EC-46DBF082B012}" type="slidenum">
              <a:rPr lang="en-US" smtClean="0">
                <a:solidFill>
                  <a:prstClr val="black">
                    <a:tint val="75000"/>
                  </a:prstClr>
                </a:solidFill>
              </a:rPr>
              <a:pPr/>
              <a:t>32</a:t>
            </a:fld>
            <a:endParaRPr lang="en-US" dirty="0">
              <a:solidFill>
                <a:prstClr val="black">
                  <a:tint val="75000"/>
                </a:prstClr>
              </a:solidFill>
            </a:endParaRPr>
          </a:p>
        </p:txBody>
      </p:sp>
      <p:sp>
        <p:nvSpPr>
          <p:cNvPr id="10" name="Rectangle 9"/>
          <p:cNvSpPr/>
          <p:nvPr/>
        </p:nvSpPr>
        <p:spPr>
          <a:xfrm>
            <a:off x="219552" y="1436147"/>
            <a:ext cx="8610600" cy="764825"/>
          </a:xfrm>
          <a:prstGeom prst="rect">
            <a:avLst/>
          </a:prstGeom>
        </p:spPr>
        <p:txBody>
          <a:bodyPr wrap="square">
            <a:spAutoFit/>
          </a:bodyPr>
          <a:lstStyle/>
          <a:p>
            <a:pPr algn="just" eaLnBrk="1" fontAlgn="auto" hangingPunct="1">
              <a:lnSpc>
                <a:spcPct val="115000"/>
              </a:lnSpc>
              <a:spcBef>
                <a:spcPts val="0"/>
              </a:spcBef>
              <a:spcAft>
                <a:spcPts val="0"/>
              </a:spcAft>
            </a:pPr>
            <a:r>
              <a:rPr lang="en-US" sz="1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Acknowledgements</a:t>
            </a:r>
            <a:endPar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eaLnBrk="1" fontAlgn="auto" hangingPunct="1">
              <a:lnSpc>
                <a:spcPct val="115000"/>
              </a:lnSpc>
              <a:spcBef>
                <a:spcPts val="0"/>
              </a:spcBef>
              <a:spcAft>
                <a:spcPts val="0"/>
              </a:spcAft>
            </a:pPr>
            <a:r>
              <a:rPr 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Aerospace Joint Apprenticeship Committee (AJAC), American Society of Metals (ASM), The Boeing Company, National STEM Consortium (NSC), Skills Inc., Washington Manufacturing Advanced Training Institute (WMATI)</a:t>
            </a:r>
          </a:p>
        </p:txBody>
      </p:sp>
      <p:sp>
        <p:nvSpPr>
          <p:cNvPr id="11" name="Rectangle 10"/>
          <p:cNvSpPr/>
          <p:nvPr/>
        </p:nvSpPr>
        <p:spPr>
          <a:xfrm>
            <a:off x="219552" y="2286000"/>
            <a:ext cx="8610600" cy="1083374"/>
          </a:xfrm>
          <a:prstGeom prst="rect">
            <a:avLst/>
          </a:prstGeom>
        </p:spPr>
        <p:txBody>
          <a:bodyPr wrap="square">
            <a:spAutoFit/>
          </a:bodyPr>
          <a:lstStyle/>
          <a:p>
            <a:pPr algn="just" eaLnBrk="1" fontAlgn="auto" hangingPunct="1">
              <a:lnSpc>
                <a:spcPct val="115000"/>
              </a:lnSpc>
              <a:spcBef>
                <a:spcPts val="0"/>
              </a:spcBef>
              <a:spcAft>
                <a:spcPts val="0"/>
              </a:spcAft>
            </a:pPr>
            <a:r>
              <a:rPr lang="en-US" sz="1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About These Materials</a:t>
            </a:r>
            <a:endPar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eaLnBrk="1" fontAlgn="auto" hangingPunct="1">
              <a:lnSpc>
                <a:spcPct val="115000"/>
              </a:lnSpc>
              <a:spcBef>
                <a:spcPts val="0"/>
              </a:spcBef>
              <a:spcAft>
                <a:spcPts val="0"/>
              </a:spcAft>
            </a:pPr>
            <a:r>
              <a:rPr lang="en-US" sz="12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Copyright</a:t>
            </a:r>
            <a:endParaRPr lang="en-US" sz="1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eaLnBrk="1" fontAlgn="auto" hangingPunct="1">
              <a:lnSpc>
                <a:spcPct val="115000"/>
              </a:lnSpc>
              <a:spcBef>
                <a:spcPts val="0"/>
              </a:spcBef>
              <a:spcAft>
                <a:spcPts val="0"/>
              </a:spcAft>
            </a:pP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2015 by Washington Manufacturing Advanced Training Institute (WMATI)</a:t>
            </a:r>
          </a:p>
          <a:p>
            <a:pPr algn="just" eaLnBrk="1" fontAlgn="auto" hangingPunct="1">
              <a:lnSpc>
                <a:spcPct val="115000"/>
              </a:lnSpc>
              <a:spcBef>
                <a:spcPts val="0"/>
              </a:spcBef>
              <a:spcAft>
                <a:spcPts val="0"/>
              </a:spcAft>
            </a:pP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The CorePlus: Manufacturing Skills </a:t>
            </a:r>
            <a:r>
              <a:rPr lang="en-US" sz="14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Curriculum </a:t>
            </a: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is a collaboration among Boeing, </a:t>
            </a:r>
            <a:r>
              <a:rPr lang="en-US" sz="14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and WMATI.</a:t>
            </a:r>
            <a:endPar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 Box 2"/>
          <p:cNvSpPr txBox="1">
            <a:spLocks noChangeArrowheads="1"/>
          </p:cNvSpPr>
          <p:nvPr/>
        </p:nvSpPr>
        <p:spPr bwMode="auto">
          <a:xfrm>
            <a:off x="1390650" y="3496732"/>
            <a:ext cx="7143750" cy="4408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1200" dirty="0" smtClean="0">
                <a:solidFill>
                  <a:srgbClr val="000000"/>
                </a:solidFill>
                <a:latin typeface="Arial" panose="020B0604020202020204" pitchFamily="34" charset="0"/>
                <a:ea typeface="Calibri" panose="020F0502020204030204" pitchFamily="34" charset="0"/>
                <a:cs typeface="Calibri" panose="020F0502020204030204" pitchFamily="34" charset="0"/>
              </a:rPr>
              <a:t>Unless otherwise specified, this work is licensed under a </a:t>
            </a:r>
            <a:r>
              <a:rPr lang="en-US" altLang="en-US" sz="1200" dirty="0" smtClean="0">
                <a:solidFill>
                  <a:srgbClr val="000000"/>
                </a:solidFill>
                <a:latin typeface="Arial" panose="020B0604020202020204" pitchFamily="34" charset="0"/>
                <a:ea typeface="Calibri" panose="020F0502020204030204" pitchFamily="34" charset="0"/>
                <a:cs typeface="Calibri" panose="020F0502020204030204" pitchFamily="34" charset="0"/>
                <a:hlinkClick r:id="rId3"/>
              </a:rPr>
              <a:t>Creative Commons Attribution-ShareAlike 4.0 International License</a:t>
            </a:r>
            <a:r>
              <a:rPr lang="en-US" altLang="en-US" sz="1200" dirty="0" smtClean="0">
                <a:solidFill>
                  <a:srgbClr val="000000"/>
                </a:solidFill>
                <a:latin typeface="Arial" panose="020B0604020202020204" pitchFamily="34" charset="0"/>
                <a:ea typeface="Calibri" panose="020F0502020204030204" pitchFamily="34" charset="0"/>
                <a:cs typeface="Calibri" panose="020F0502020204030204" pitchFamily="34" charset="0"/>
              </a:rPr>
              <a:t>.</a:t>
            </a:r>
            <a:endParaRPr lang="en-US" altLang="en-US" sz="1200" dirty="0" smtClean="0">
              <a:solidFill>
                <a:prstClr val="black"/>
              </a:solidFill>
              <a:latin typeface="Arial" panose="020B0604020202020204" pitchFamily="34" charset="0"/>
              <a:ea typeface="+mn-ea"/>
            </a:endParaRPr>
          </a:p>
          <a:p>
            <a:endParaRPr lang="en-US" altLang="en-US" sz="1800" dirty="0" smtClean="0">
              <a:solidFill>
                <a:prstClr val="black"/>
              </a:solidFill>
              <a:latin typeface="Arial" panose="020B0604020202020204" pitchFamily="34" charset="0"/>
              <a:ea typeface="+mn-ea"/>
            </a:endParaRPr>
          </a:p>
        </p:txBody>
      </p:sp>
      <p:pic>
        <p:nvPicPr>
          <p:cNvPr id="2061" name="Picture 2" descr="Creative Commons Licens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495" y="3582457"/>
            <a:ext cx="789305" cy="29527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a:spLocks noChangeArrowheads="1"/>
          </p:cNvSpPr>
          <p:nvPr/>
        </p:nvSpPr>
        <p:spPr bwMode="auto">
          <a:xfrm>
            <a:off x="219552" y="3352800"/>
            <a:ext cx="861060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altLang="en-US" sz="12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License</a:t>
            </a:r>
          </a:p>
          <a:p>
            <a:endParaRPr lang="en-US" altLang="en-US" sz="18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20" name="Rectangle 19"/>
          <p:cNvSpPr/>
          <p:nvPr/>
        </p:nvSpPr>
        <p:spPr>
          <a:xfrm>
            <a:off x="210504" y="4090815"/>
            <a:ext cx="8610600" cy="552459"/>
          </a:xfrm>
          <a:prstGeom prst="rect">
            <a:avLst/>
          </a:prstGeom>
        </p:spPr>
        <p:txBody>
          <a:bodyPr wrap="square">
            <a:spAutoFit/>
          </a:bodyPr>
          <a:lstStyle/>
          <a:p>
            <a:pPr algn="just" eaLnBrk="1" fontAlgn="auto" hangingPunct="1">
              <a:lnSpc>
                <a:spcPct val="115000"/>
              </a:lnSpc>
              <a:spcBef>
                <a:spcPts val="0"/>
              </a:spcBef>
              <a:spcAft>
                <a:spcPts val="0"/>
              </a:spcAft>
            </a:pPr>
            <a:r>
              <a:rPr lang="en-US" sz="12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Attribution</a:t>
            </a:r>
            <a:r>
              <a:rPr lang="en-US" sz="1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eaLnBrk="1" fontAlgn="auto" hangingPunct="1">
              <a:lnSpc>
                <a:spcPct val="115000"/>
              </a:lnSpc>
              <a:spcBef>
                <a:spcPts val="0"/>
              </a:spcBef>
              <a:spcAft>
                <a:spcPts val="0"/>
              </a:spcAft>
            </a:pPr>
            <a:r>
              <a:rPr 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To attribute this course reference Washington Manufacturing Advanced Training Institute (WMATI</a:t>
            </a:r>
            <a:r>
              <a:rPr lang="en-US" sz="12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a:t>
            </a:r>
            <a:endParaRPr 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Rectangle 20"/>
          <p:cNvSpPr/>
          <p:nvPr/>
        </p:nvSpPr>
        <p:spPr>
          <a:xfrm>
            <a:off x="219552" y="4800600"/>
            <a:ext cx="8601552" cy="1991314"/>
          </a:xfrm>
          <a:prstGeom prst="rect">
            <a:avLst/>
          </a:prstGeom>
        </p:spPr>
        <p:txBody>
          <a:bodyPr wrap="square">
            <a:spAutoFit/>
          </a:bodyPr>
          <a:lstStyle/>
          <a:p>
            <a:pPr algn="just" eaLnBrk="1" fontAlgn="auto" hangingPunct="1">
              <a:lnSpc>
                <a:spcPct val="115000"/>
              </a:lnSpc>
              <a:spcBef>
                <a:spcPts val="0"/>
              </a:spcBef>
              <a:spcAft>
                <a:spcPts val="0"/>
              </a:spcAft>
            </a:pPr>
            <a:r>
              <a:rPr lang="en-US" sz="12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Citation</a:t>
            </a:r>
            <a:endParaRPr lang="en-US" sz="1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eaLnBrk="1" fontAlgn="auto" hangingPunct="1">
              <a:lnSpc>
                <a:spcPct val="115000"/>
              </a:lnSpc>
              <a:spcBef>
                <a:spcPts val="0"/>
              </a:spcBef>
              <a:spcAft>
                <a:spcPts val="0"/>
              </a:spcAft>
            </a:pPr>
            <a:r>
              <a:rPr 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To cite this course use the following citation example:</a:t>
            </a:r>
          </a:p>
          <a:p>
            <a:pPr algn="just" eaLnBrk="1" fontAlgn="auto" hangingPunct="1">
              <a:lnSpc>
                <a:spcPct val="115000"/>
              </a:lnSpc>
              <a:spcBef>
                <a:spcPts val="0"/>
              </a:spcBef>
              <a:spcAft>
                <a:spcPts val="0"/>
              </a:spcAft>
            </a:pPr>
            <a:r>
              <a:rPr 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Washington Manufacturing Advanced Training Institute (WMATI). CorePlus Manufacturing Skills Curriculum: </a:t>
            </a:r>
            <a:r>
              <a:rPr lang="en-US" sz="1200" i="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Safety Course</a:t>
            </a:r>
            <a:r>
              <a:rPr 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[URL if applicable.] CorePlus, 2015. </a:t>
            </a:r>
          </a:p>
          <a:p>
            <a:pPr algn="just" eaLnBrk="1" fontAlgn="auto" hangingPunct="1">
              <a:lnSpc>
                <a:spcPct val="115000"/>
              </a:lnSpc>
              <a:spcBef>
                <a:spcPts val="0"/>
              </a:spcBef>
              <a:spcAft>
                <a:spcPts val="0"/>
              </a:spcAft>
            </a:pPr>
            <a:r>
              <a:rPr lang="en-US" sz="1200" b="1"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Disclaimer</a:t>
            </a:r>
            <a:endParaRPr lang="en-US" sz="1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eaLnBrk="1" fontAlgn="auto" hangingPunct="1">
              <a:spcBef>
                <a:spcPts val="0"/>
              </a:spcBef>
              <a:spcAft>
                <a:spcPts val="0"/>
              </a:spcAft>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This workforce solution was built from open license materials from many sources. There are no guarantees, warrantees, or assurances of any kind, express or implied, with respect to such information, including any information on linked sites and including, but not limited to, accuracy of the information or its completeness, timeliness, usefulness, adequacy, continued availability, or ownership. </a:t>
            </a:r>
            <a:endParaRPr lang="en-US" sz="1200" dirty="0">
              <a:solidFill>
                <a:prstClr val="black"/>
              </a:solidFill>
              <a:latin typeface="Calibri"/>
              <a:ea typeface="+mn-ea"/>
            </a:endParaRPr>
          </a:p>
          <a:p>
            <a:pPr algn="just" eaLnBrk="1" fontAlgn="auto" hangingPunct="1">
              <a:lnSpc>
                <a:spcPct val="115000"/>
              </a:lnSpc>
              <a:spcBef>
                <a:spcPts val="0"/>
              </a:spcBef>
              <a:spcAft>
                <a:spcPts val="0"/>
              </a:spcAft>
            </a:pPr>
            <a:endPar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410557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re+ Template (Aerospace)_2.4.1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B968D3A3D65245B47AF0196E8D8592" ma:contentTypeVersion="2" ma:contentTypeDescription="Create a new document." ma:contentTypeScope="" ma:versionID="a838a58f2c151228592ff629ddff1871">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BB83826-0E3E-4ACC-A78E-0A598C182F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342F42A3-5126-49D8-9BD2-F7DE4B287F3A}">
  <ds:schemaRefs>
    <ds:schemaRef ds:uri="http://schemas.microsoft.com/office/2006/metadata/properties"/>
    <ds:schemaRef ds:uri="http://www.w3.org/XML/1998/namespace"/>
    <ds:schemaRef ds:uri="http://purl.org/dc/dcmitype/"/>
    <ds:schemaRef ds:uri="http://purl.org/dc/term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A45703C7-1135-4F4C-8AA4-08F3E93915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34629</TotalTime>
  <Words>1422</Words>
  <Application>Microsoft Office PowerPoint</Application>
  <PresentationFormat>On-screen Show (4:3)</PresentationFormat>
  <Paragraphs>207</Paragraphs>
  <Slides>32</Slides>
  <Notes>30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32</vt:i4>
      </vt:variant>
    </vt:vector>
  </HeadingPairs>
  <TitlesOfParts>
    <vt:vector size="39" baseType="lpstr">
      <vt:lpstr>ＭＳ Ｐゴシック</vt:lpstr>
      <vt:lpstr>Adobe Arabic</vt:lpstr>
      <vt:lpstr>Arial</vt:lpstr>
      <vt:lpstr>Calibri</vt:lpstr>
      <vt:lpstr>Times New Roman</vt:lpstr>
      <vt:lpstr>Office Theme</vt:lpstr>
      <vt:lpstr>Core+ Template (Aerospace)_2.4.16</vt:lpstr>
      <vt:lpstr>Unit 3: Sealing</vt:lpstr>
      <vt:lpstr>PowerPoint Presentation</vt:lpstr>
      <vt:lpstr>Course Information</vt:lpstr>
      <vt:lpstr>Lesson Objectives </vt:lpstr>
      <vt:lpstr>Lesson Outline</vt:lpstr>
      <vt:lpstr>Introduction: Core Manufacturing Skills Review - 1</vt:lpstr>
      <vt:lpstr>Introduction: Core Manufacturing Skills Review - 2</vt:lpstr>
      <vt:lpstr>Tool Identification: Pistol Grip Drill Motor</vt:lpstr>
      <vt:lpstr>Tool Identification: 90 Degree Drill Motor</vt:lpstr>
      <vt:lpstr>Tool Identification: Rivet Gun</vt:lpstr>
      <vt:lpstr>Tool Identification: Cleco® Gun</vt:lpstr>
      <vt:lpstr>Cleco® ID: Power Cleco®</vt:lpstr>
      <vt:lpstr>Cleco® ID: Pin Type Cleco®</vt:lpstr>
      <vt:lpstr>Cleco® ID: Spring Cleco®</vt:lpstr>
      <vt:lpstr>Hi-Lok Runner</vt:lpstr>
      <vt:lpstr>Lesson Outline</vt:lpstr>
      <vt:lpstr>Review of Core Plus Units</vt:lpstr>
      <vt:lpstr>Countersinking </vt:lpstr>
      <vt:lpstr>Basic Riveting &amp; Removal 1 </vt:lpstr>
      <vt:lpstr>Basic Riveting &amp; Removal 2 </vt:lpstr>
      <vt:lpstr>Aerospace Riveting</vt:lpstr>
      <vt:lpstr>Aerospace Riveting</vt:lpstr>
      <vt:lpstr>Lock Bolt and Hi-Lok Installation </vt:lpstr>
      <vt:lpstr>Lock Bolt and Hi-Lok Installation </vt:lpstr>
      <vt:lpstr>Installation of Torqued Nut and Bolt Fasteners </vt:lpstr>
      <vt:lpstr>Fastener Removal - 1</vt:lpstr>
      <vt:lpstr>Fastener Removal - 2</vt:lpstr>
      <vt:lpstr>Fastener Removal – Hex Drive and Lock Bolts 1</vt:lpstr>
      <vt:lpstr>Fastener Removal – Hex Drive and Lock Bolts 2</vt:lpstr>
      <vt:lpstr>Lesson Objectives </vt:lpstr>
      <vt:lpstr>Conclusion</vt:lpstr>
      <vt:lpstr>PowerPoint Presentation</vt:lpstr>
    </vt:vector>
  </TitlesOfParts>
  <Company>Seattle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Y2_U11_L1_PPT</dc:title>
  <dc:creator>wheeler;Judith.Wheeler@vangent.com</dc:creator>
  <cp:lastModifiedBy>Wheeler, Kim</cp:lastModifiedBy>
  <cp:revision>1095</cp:revision>
  <cp:lastPrinted>2016-04-27T17:53:05Z</cp:lastPrinted>
  <dcterms:created xsi:type="dcterms:W3CDTF">2014-01-13T19:54:21Z</dcterms:created>
  <dcterms:modified xsi:type="dcterms:W3CDTF">2018-08-21T16:08:43Z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0x010100F7B968D3A3D65245B47AF0196E8D8592</vt:lpwstr>
  </property>
</Properties>
</file>