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24"/>
  </p:notesMasterIdLst>
  <p:handoutMasterIdLst>
    <p:handoutMasterId r:id="rId25"/>
  </p:handoutMasterIdLst>
  <p:sldIdLst>
    <p:sldId id="256" r:id="rId2"/>
    <p:sldId id="257" r:id="rId3"/>
    <p:sldId id="275" r:id="rId4"/>
    <p:sldId id="264" r:id="rId5"/>
    <p:sldId id="265" r:id="rId6"/>
    <p:sldId id="262" r:id="rId7"/>
    <p:sldId id="276" r:id="rId8"/>
    <p:sldId id="266" r:id="rId9"/>
    <p:sldId id="258" r:id="rId10"/>
    <p:sldId id="267" r:id="rId11"/>
    <p:sldId id="274" r:id="rId12"/>
    <p:sldId id="259" r:id="rId13"/>
    <p:sldId id="268" r:id="rId14"/>
    <p:sldId id="269" r:id="rId15"/>
    <p:sldId id="270" r:id="rId16"/>
    <p:sldId id="271" r:id="rId17"/>
    <p:sldId id="263" r:id="rId18"/>
    <p:sldId id="278" r:id="rId19"/>
    <p:sldId id="277" r:id="rId20"/>
    <p:sldId id="279" r:id="rId21"/>
    <p:sldId id="281" r:id="rId22"/>
    <p:sldId id="280" r:id="rId23"/>
  </p:sldIdLst>
  <p:sldSz cx="9144000" cy="6858000" type="screen4x3"/>
  <p:notesSz cx="6858000" cy="9312275"/>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74" autoAdjust="0"/>
    <p:restoredTop sz="88909" autoAdjust="0"/>
  </p:normalViewPr>
  <p:slideViewPr>
    <p:cSldViewPr>
      <p:cViewPr varScale="1">
        <p:scale>
          <a:sx n="91" d="100"/>
          <a:sy n="91" d="100"/>
        </p:scale>
        <p:origin x="1109" y="72"/>
      </p:cViewPr>
      <p:guideLst>
        <p:guide orient="horz" pos="2160"/>
        <p:guide pos="2880"/>
      </p:guideLst>
    </p:cSldViewPr>
  </p:slideViewPr>
  <p:notesTextViewPr>
    <p:cViewPr>
      <p:scale>
        <a:sx n="1" d="1"/>
        <a:sy n="1" d="1"/>
      </p:scale>
      <p:origin x="0" y="0"/>
    </p:cViewPr>
  </p:notesTextViewPr>
  <p:notesViewPr>
    <p:cSldViewPr>
      <p:cViewPr varScale="1">
        <p:scale>
          <a:sx n="50" d="100"/>
          <a:sy n="50" d="100"/>
        </p:scale>
        <p:origin x="-2886" y="-90"/>
      </p:cViewPr>
      <p:guideLst>
        <p:guide orient="horz" pos="2933"/>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A0F188-B671-4049-91A4-CF942E6FE754}" type="doc">
      <dgm:prSet loTypeId="urn:microsoft.com/office/officeart/2005/8/layout/hProcess9" loCatId="process" qsTypeId="urn:microsoft.com/office/officeart/2005/8/quickstyle/simple1" qsCatId="simple" csTypeId="urn:microsoft.com/office/officeart/2005/8/colors/accent1_2" csCatId="accent1" phldr="1"/>
      <dgm:spPr/>
    </dgm:pt>
    <dgm:pt modelId="{1B111DC1-4782-4389-8E77-8A34B18F7C31}">
      <dgm:prSet phldrT="[Text]"/>
      <dgm:spPr>
        <a:solidFill>
          <a:schemeClr val="accent6">
            <a:lumMod val="75000"/>
          </a:schemeClr>
        </a:solidFill>
      </dgm:spPr>
      <dgm:t>
        <a:bodyPr/>
        <a:lstStyle/>
        <a:p>
          <a:r>
            <a:rPr lang="en-US" dirty="0" smtClean="0"/>
            <a:t>What do we want to do this year?</a:t>
          </a:r>
          <a:endParaRPr lang="en-US" dirty="0"/>
        </a:p>
      </dgm:t>
    </dgm:pt>
    <dgm:pt modelId="{CD1FA8A1-B267-453F-83EA-5E16682C626F}" type="parTrans" cxnId="{E308BF7E-DE51-4CBC-8E9E-7E9641516DDF}">
      <dgm:prSet/>
      <dgm:spPr/>
      <dgm:t>
        <a:bodyPr/>
        <a:lstStyle/>
        <a:p>
          <a:endParaRPr lang="en-US"/>
        </a:p>
      </dgm:t>
    </dgm:pt>
    <dgm:pt modelId="{E9167533-1A41-4EB8-A1FE-21A74A9AC57F}" type="sibTrans" cxnId="{E308BF7E-DE51-4CBC-8E9E-7E9641516DDF}">
      <dgm:prSet/>
      <dgm:spPr/>
      <dgm:t>
        <a:bodyPr/>
        <a:lstStyle/>
        <a:p>
          <a:endParaRPr lang="en-US"/>
        </a:p>
      </dgm:t>
    </dgm:pt>
    <dgm:pt modelId="{1C0DF776-0B21-422E-B22D-64B48AA3A9EF}">
      <dgm:prSet phldrT="[Text]"/>
      <dgm:spPr>
        <a:solidFill>
          <a:schemeClr val="accent3">
            <a:lumMod val="75000"/>
          </a:schemeClr>
        </a:solidFill>
      </dgm:spPr>
      <dgm:t>
        <a:bodyPr/>
        <a:lstStyle/>
        <a:p>
          <a:r>
            <a:rPr lang="en-US" dirty="0" smtClean="0"/>
            <a:t>What will it take to get there?</a:t>
          </a:r>
          <a:endParaRPr lang="en-US" dirty="0"/>
        </a:p>
      </dgm:t>
    </dgm:pt>
    <dgm:pt modelId="{7B0BF2DE-6212-4F63-B75F-1567BDB1FC3B}" type="parTrans" cxnId="{AF8E948D-C425-43E3-8B50-16B8C00C96E5}">
      <dgm:prSet/>
      <dgm:spPr/>
      <dgm:t>
        <a:bodyPr/>
        <a:lstStyle/>
        <a:p>
          <a:endParaRPr lang="en-US"/>
        </a:p>
      </dgm:t>
    </dgm:pt>
    <dgm:pt modelId="{BC8215B9-62BC-4484-8CCA-2AF03332145B}" type="sibTrans" cxnId="{AF8E948D-C425-43E3-8B50-16B8C00C96E5}">
      <dgm:prSet/>
      <dgm:spPr/>
      <dgm:t>
        <a:bodyPr/>
        <a:lstStyle/>
        <a:p>
          <a:endParaRPr lang="en-US"/>
        </a:p>
      </dgm:t>
    </dgm:pt>
    <dgm:pt modelId="{25685D83-82D2-4CA6-AF36-5A7F7DAA40A9}">
      <dgm:prSet phldrT="[Text]"/>
      <dgm:spPr>
        <a:solidFill>
          <a:schemeClr val="accent2">
            <a:lumMod val="75000"/>
          </a:schemeClr>
        </a:solidFill>
      </dgm:spPr>
      <dgm:t>
        <a:bodyPr/>
        <a:lstStyle/>
        <a:p>
          <a:r>
            <a:rPr lang="en-US" dirty="0" smtClean="0"/>
            <a:t>What is our contingency plan?</a:t>
          </a:r>
          <a:endParaRPr lang="en-US" dirty="0"/>
        </a:p>
      </dgm:t>
    </dgm:pt>
    <dgm:pt modelId="{1FB4656A-9C6B-407A-B1BE-FE9B66AA67FF}" type="parTrans" cxnId="{8B91FEF2-C8C7-4DDA-B78F-D1F4BBC5A41D}">
      <dgm:prSet/>
      <dgm:spPr/>
      <dgm:t>
        <a:bodyPr/>
        <a:lstStyle/>
        <a:p>
          <a:endParaRPr lang="en-US"/>
        </a:p>
      </dgm:t>
    </dgm:pt>
    <dgm:pt modelId="{DE662BFD-EB6F-4B4A-99FC-3BD78C9DC56D}" type="sibTrans" cxnId="{8B91FEF2-C8C7-4DDA-B78F-D1F4BBC5A41D}">
      <dgm:prSet/>
      <dgm:spPr/>
      <dgm:t>
        <a:bodyPr/>
        <a:lstStyle/>
        <a:p>
          <a:endParaRPr lang="en-US"/>
        </a:p>
      </dgm:t>
    </dgm:pt>
    <dgm:pt modelId="{184091FF-5375-45C4-8635-354DCEF985C2}" type="pres">
      <dgm:prSet presAssocID="{B0A0F188-B671-4049-91A4-CF942E6FE754}" presName="CompostProcess" presStyleCnt="0">
        <dgm:presLayoutVars>
          <dgm:dir/>
          <dgm:resizeHandles val="exact"/>
        </dgm:presLayoutVars>
      </dgm:prSet>
      <dgm:spPr/>
    </dgm:pt>
    <dgm:pt modelId="{0FCAD264-8425-4624-A9FC-987122B89855}" type="pres">
      <dgm:prSet presAssocID="{B0A0F188-B671-4049-91A4-CF942E6FE754}" presName="arrow" presStyleLbl="bgShp" presStyleIdx="0" presStyleCnt="1" custScaleX="117647" custLinFactNeighborX="-7224" custLinFactNeighborY="1875"/>
      <dgm:spPr>
        <a:solidFill>
          <a:schemeClr val="accent1">
            <a:lumMod val="75000"/>
          </a:schemeClr>
        </a:solidFill>
      </dgm:spPr>
    </dgm:pt>
    <dgm:pt modelId="{4FDFF7CA-D9BB-4908-B8BD-1EC756CE3BA4}" type="pres">
      <dgm:prSet presAssocID="{B0A0F188-B671-4049-91A4-CF942E6FE754}" presName="linearProcess" presStyleCnt="0"/>
      <dgm:spPr/>
    </dgm:pt>
    <dgm:pt modelId="{DF642FE9-CFA6-4B65-B92C-5B1E8A0D07D9}" type="pres">
      <dgm:prSet presAssocID="{1B111DC1-4782-4389-8E77-8A34B18F7C31}" presName="textNode" presStyleLbl="node1" presStyleIdx="0" presStyleCnt="3" custScaleX="86601" custLinFactX="-9069" custLinFactNeighborX="-100000">
        <dgm:presLayoutVars>
          <dgm:bulletEnabled val="1"/>
        </dgm:presLayoutVars>
      </dgm:prSet>
      <dgm:spPr/>
      <dgm:t>
        <a:bodyPr/>
        <a:lstStyle/>
        <a:p>
          <a:endParaRPr lang="en-US"/>
        </a:p>
      </dgm:t>
    </dgm:pt>
    <dgm:pt modelId="{3BE1C462-6906-4318-A232-82CB270A19A4}" type="pres">
      <dgm:prSet presAssocID="{E9167533-1A41-4EB8-A1FE-21A74A9AC57F}" presName="sibTrans" presStyleCnt="0"/>
      <dgm:spPr/>
    </dgm:pt>
    <dgm:pt modelId="{E49BE31E-DEEA-4AA7-919F-E26EE2058334}" type="pres">
      <dgm:prSet presAssocID="{1C0DF776-0B21-422E-B22D-64B48AA3A9EF}" presName="textNode" presStyleLbl="node1" presStyleIdx="1" presStyleCnt="3" custScaleX="80355" custLinFactX="-5951" custLinFactNeighborX="-100000">
        <dgm:presLayoutVars>
          <dgm:bulletEnabled val="1"/>
        </dgm:presLayoutVars>
      </dgm:prSet>
      <dgm:spPr/>
      <dgm:t>
        <a:bodyPr/>
        <a:lstStyle/>
        <a:p>
          <a:endParaRPr lang="en-US"/>
        </a:p>
      </dgm:t>
    </dgm:pt>
    <dgm:pt modelId="{DD0CCCF4-42C4-4ADD-A2E1-C72AFF5D29E4}" type="pres">
      <dgm:prSet presAssocID="{BC8215B9-62BC-4484-8CCA-2AF03332145B}" presName="sibTrans" presStyleCnt="0"/>
      <dgm:spPr/>
    </dgm:pt>
    <dgm:pt modelId="{2C98C6AD-BE15-4DD3-9DC8-B9B49AD53886}" type="pres">
      <dgm:prSet presAssocID="{25685D83-82D2-4CA6-AF36-5A7F7DAA40A9}" presName="textNode" presStyleLbl="node1" presStyleIdx="2" presStyleCnt="3" custScaleX="76929" custLinFactX="-5513" custLinFactNeighborX="-100000">
        <dgm:presLayoutVars>
          <dgm:bulletEnabled val="1"/>
        </dgm:presLayoutVars>
      </dgm:prSet>
      <dgm:spPr/>
      <dgm:t>
        <a:bodyPr/>
        <a:lstStyle/>
        <a:p>
          <a:endParaRPr lang="en-US"/>
        </a:p>
      </dgm:t>
    </dgm:pt>
  </dgm:ptLst>
  <dgm:cxnLst>
    <dgm:cxn modelId="{8907DB66-6BA9-43D4-8BCA-21AAD0955F6F}" type="presOf" srcId="{1C0DF776-0B21-422E-B22D-64B48AA3A9EF}" destId="{E49BE31E-DEEA-4AA7-919F-E26EE2058334}" srcOrd="0" destOrd="0" presId="urn:microsoft.com/office/officeart/2005/8/layout/hProcess9"/>
    <dgm:cxn modelId="{533FB915-06BA-47BD-A9A4-0EDCE9375F1C}" type="presOf" srcId="{1B111DC1-4782-4389-8E77-8A34B18F7C31}" destId="{DF642FE9-CFA6-4B65-B92C-5B1E8A0D07D9}" srcOrd="0" destOrd="0" presId="urn:microsoft.com/office/officeart/2005/8/layout/hProcess9"/>
    <dgm:cxn modelId="{8B91FEF2-C8C7-4DDA-B78F-D1F4BBC5A41D}" srcId="{B0A0F188-B671-4049-91A4-CF942E6FE754}" destId="{25685D83-82D2-4CA6-AF36-5A7F7DAA40A9}" srcOrd="2" destOrd="0" parTransId="{1FB4656A-9C6B-407A-B1BE-FE9B66AA67FF}" sibTransId="{DE662BFD-EB6F-4B4A-99FC-3BD78C9DC56D}"/>
    <dgm:cxn modelId="{AF8E948D-C425-43E3-8B50-16B8C00C96E5}" srcId="{B0A0F188-B671-4049-91A4-CF942E6FE754}" destId="{1C0DF776-0B21-422E-B22D-64B48AA3A9EF}" srcOrd="1" destOrd="0" parTransId="{7B0BF2DE-6212-4F63-B75F-1567BDB1FC3B}" sibTransId="{BC8215B9-62BC-4484-8CCA-2AF03332145B}"/>
    <dgm:cxn modelId="{CFCE1693-8276-4A0A-A6A9-9A4B575DCB24}" type="presOf" srcId="{25685D83-82D2-4CA6-AF36-5A7F7DAA40A9}" destId="{2C98C6AD-BE15-4DD3-9DC8-B9B49AD53886}" srcOrd="0" destOrd="0" presId="urn:microsoft.com/office/officeart/2005/8/layout/hProcess9"/>
    <dgm:cxn modelId="{E308BF7E-DE51-4CBC-8E9E-7E9641516DDF}" srcId="{B0A0F188-B671-4049-91A4-CF942E6FE754}" destId="{1B111DC1-4782-4389-8E77-8A34B18F7C31}" srcOrd="0" destOrd="0" parTransId="{CD1FA8A1-B267-453F-83EA-5E16682C626F}" sibTransId="{E9167533-1A41-4EB8-A1FE-21A74A9AC57F}"/>
    <dgm:cxn modelId="{0AB3C71F-3F6E-44A8-8CEA-1DC4ECF9115B}" type="presOf" srcId="{B0A0F188-B671-4049-91A4-CF942E6FE754}" destId="{184091FF-5375-45C4-8635-354DCEF985C2}" srcOrd="0" destOrd="0" presId="urn:microsoft.com/office/officeart/2005/8/layout/hProcess9"/>
    <dgm:cxn modelId="{4C673B92-19C0-47C4-94D0-471DC5E91D95}" type="presParOf" srcId="{184091FF-5375-45C4-8635-354DCEF985C2}" destId="{0FCAD264-8425-4624-A9FC-987122B89855}" srcOrd="0" destOrd="0" presId="urn:microsoft.com/office/officeart/2005/8/layout/hProcess9"/>
    <dgm:cxn modelId="{6B738A5C-7433-43E9-8F49-5C77EDF18C51}" type="presParOf" srcId="{184091FF-5375-45C4-8635-354DCEF985C2}" destId="{4FDFF7CA-D9BB-4908-B8BD-1EC756CE3BA4}" srcOrd="1" destOrd="0" presId="urn:microsoft.com/office/officeart/2005/8/layout/hProcess9"/>
    <dgm:cxn modelId="{C46BA09F-AB23-4C69-A006-ADFE17FAAFFF}" type="presParOf" srcId="{4FDFF7CA-D9BB-4908-B8BD-1EC756CE3BA4}" destId="{DF642FE9-CFA6-4B65-B92C-5B1E8A0D07D9}" srcOrd="0" destOrd="0" presId="urn:microsoft.com/office/officeart/2005/8/layout/hProcess9"/>
    <dgm:cxn modelId="{D3B0F933-213C-459B-BC06-647F9E5E018A}" type="presParOf" srcId="{4FDFF7CA-D9BB-4908-B8BD-1EC756CE3BA4}" destId="{3BE1C462-6906-4318-A232-82CB270A19A4}" srcOrd="1" destOrd="0" presId="urn:microsoft.com/office/officeart/2005/8/layout/hProcess9"/>
    <dgm:cxn modelId="{610F88FE-80F7-41B6-B9A5-CA6061CF86E5}" type="presParOf" srcId="{4FDFF7CA-D9BB-4908-B8BD-1EC756CE3BA4}" destId="{E49BE31E-DEEA-4AA7-919F-E26EE2058334}" srcOrd="2" destOrd="0" presId="urn:microsoft.com/office/officeart/2005/8/layout/hProcess9"/>
    <dgm:cxn modelId="{2C1BC383-7B38-48BB-A515-536C600F7828}" type="presParOf" srcId="{4FDFF7CA-D9BB-4908-B8BD-1EC756CE3BA4}" destId="{DD0CCCF4-42C4-4ADD-A2E1-C72AFF5D29E4}" srcOrd="3" destOrd="0" presId="urn:microsoft.com/office/officeart/2005/8/layout/hProcess9"/>
    <dgm:cxn modelId="{1BB6016E-92AB-48A9-8B7C-048F5FD6C2E3}" type="presParOf" srcId="{4FDFF7CA-D9BB-4908-B8BD-1EC756CE3BA4}" destId="{2C98C6AD-BE15-4DD3-9DC8-B9B49AD5388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7EDBC9-20B5-47C4-A564-BD8721A98754}"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B3643494-B486-47A4-B229-FD5D1D2914F2}">
      <dgm:prSet phldrT="[Text]"/>
      <dgm:spPr/>
      <dgm:t>
        <a:bodyPr/>
        <a:lstStyle/>
        <a:p>
          <a:r>
            <a:rPr lang="en-US" dirty="0" smtClean="0"/>
            <a:t>Family Focused</a:t>
          </a:r>
          <a:endParaRPr lang="en-US" dirty="0"/>
        </a:p>
      </dgm:t>
    </dgm:pt>
    <dgm:pt modelId="{4690FA28-C332-4525-9F13-F51D441D67EE}" type="parTrans" cxnId="{C08E2BE7-BDBF-4409-9F28-C14313E34CD1}">
      <dgm:prSet/>
      <dgm:spPr/>
      <dgm:t>
        <a:bodyPr/>
        <a:lstStyle/>
        <a:p>
          <a:endParaRPr lang="en-US"/>
        </a:p>
      </dgm:t>
    </dgm:pt>
    <dgm:pt modelId="{702DC3C1-4599-49A4-B83E-80991BDD0DAF}" type="sibTrans" cxnId="{C08E2BE7-BDBF-4409-9F28-C14313E34CD1}">
      <dgm:prSet/>
      <dgm:spPr/>
      <dgm:t>
        <a:bodyPr/>
        <a:lstStyle/>
        <a:p>
          <a:endParaRPr lang="en-US"/>
        </a:p>
      </dgm:t>
    </dgm:pt>
    <dgm:pt modelId="{C4F541EC-4077-43C3-B14A-E25A2E094857}">
      <dgm:prSet phldrT="[Text]"/>
      <dgm:spPr/>
      <dgm:t>
        <a:bodyPr/>
        <a:lstStyle/>
        <a:p>
          <a:r>
            <a:rPr lang="en-US" dirty="0" smtClean="0">
              <a:solidFill>
                <a:schemeClr val="tx1"/>
              </a:solidFill>
            </a:rPr>
            <a:t>Marriage Enrichments Classes</a:t>
          </a:r>
        </a:p>
        <a:p>
          <a:endParaRPr lang="en-US" dirty="0" smtClean="0">
            <a:solidFill>
              <a:schemeClr val="tx1"/>
            </a:solidFill>
          </a:endParaRPr>
        </a:p>
        <a:p>
          <a:r>
            <a:rPr lang="en-US" dirty="0" smtClean="0">
              <a:solidFill>
                <a:schemeClr val="tx1"/>
              </a:solidFill>
            </a:rPr>
            <a:t>Building Healthy Homes</a:t>
          </a:r>
          <a:endParaRPr lang="en-US" dirty="0">
            <a:solidFill>
              <a:schemeClr val="tx1"/>
            </a:solidFill>
          </a:endParaRPr>
        </a:p>
      </dgm:t>
    </dgm:pt>
    <dgm:pt modelId="{EDCABB46-92E1-4FB9-B7F8-29BB55874EFD}" type="parTrans" cxnId="{F5A39089-6477-466C-91C9-2CC1F9D3F02F}">
      <dgm:prSet/>
      <dgm:spPr/>
      <dgm:t>
        <a:bodyPr/>
        <a:lstStyle/>
        <a:p>
          <a:endParaRPr lang="en-US"/>
        </a:p>
      </dgm:t>
    </dgm:pt>
    <dgm:pt modelId="{FC70180A-6E4D-4995-8B8F-D3A585BBA11D}" type="sibTrans" cxnId="{F5A39089-6477-466C-91C9-2CC1F9D3F02F}">
      <dgm:prSet/>
      <dgm:spPr/>
      <dgm:t>
        <a:bodyPr/>
        <a:lstStyle/>
        <a:p>
          <a:endParaRPr lang="en-US"/>
        </a:p>
      </dgm:t>
    </dgm:pt>
    <dgm:pt modelId="{DB9602DA-B7C9-4EAD-84DD-87A23C7C280E}">
      <dgm:prSet phldrT="[Text]"/>
      <dgm:spPr/>
      <dgm:t>
        <a:bodyPr/>
        <a:lstStyle/>
        <a:p>
          <a:r>
            <a:rPr lang="en-US" dirty="0" smtClean="0">
              <a:solidFill>
                <a:schemeClr val="tx1"/>
              </a:solidFill>
            </a:rPr>
            <a:t>Bible Bowl</a:t>
          </a:r>
        </a:p>
        <a:p>
          <a:endParaRPr lang="en-US" dirty="0" smtClean="0">
            <a:solidFill>
              <a:schemeClr val="tx1"/>
            </a:solidFill>
          </a:endParaRPr>
        </a:p>
        <a:p>
          <a:r>
            <a:rPr lang="en-US" dirty="0" smtClean="0">
              <a:solidFill>
                <a:schemeClr val="tx1"/>
              </a:solidFill>
            </a:rPr>
            <a:t>Youth Activities</a:t>
          </a:r>
          <a:endParaRPr lang="en-US" dirty="0">
            <a:solidFill>
              <a:schemeClr val="tx1"/>
            </a:solidFill>
          </a:endParaRPr>
        </a:p>
      </dgm:t>
    </dgm:pt>
    <dgm:pt modelId="{9069588E-D196-45EE-B7CA-F1A820C6D8F2}" type="parTrans" cxnId="{CE04F5B2-2623-49B0-B358-6BE1CCD3E534}">
      <dgm:prSet/>
      <dgm:spPr/>
      <dgm:t>
        <a:bodyPr/>
        <a:lstStyle/>
        <a:p>
          <a:endParaRPr lang="en-US"/>
        </a:p>
      </dgm:t>
    </dgm:pt>
    <dgm:pt modelId="{9D7B5040-9058-4C15-A141-B2FB07358C49}" type="sibTrans" cxnId="{CE04F5B2-2623-49B0-B358-6BE1CCD3E534}">
      <dgm:prSet/>
      <dgm:spPr/>
      <dgm:t>
        <a:bodyPr/>
        <a:lstStyle/>
        <a:p>
          <a:endParaRPr lang="en-US"/>
        </a:p>
      </dgm:t>
    </dgm:pt>
    <dgm:pt modelId="{92765E93-39B3-4F28-9D8F-D2C04345F78D}">
      <dgm:prSet phldrT="[Text]"/>
      <dgm:spPr/>
      <dgm:t>
        <a:bodyPr/>
        <a:lstStyle/>
        <a:p>
          <a:r>
            <a:rPr lang="en-US" dirty="0" smtClean="0">
              <a:solidFill>
                <a:schemeClr val="tx1"/>
              </a:solidFill>
            </a:rPr>
            <a:t>Mission Work</a:t>
          </a:r>
        </a:p>
        <a:p>
          <a:endParaRPr lang="en-US" dirty="0" smtClean="0">
            <a:solidFill>
              <a:schemeClr val="tx1"/>
            </a:solidFill>
          </a:endParaRPr>
        </a:p>
        <a:p>
          <a:r>
            <a:rPr lang="en-US" dirty="0" smtClean="0">
              <a:solidFill>
                <a:schemeClr val="tx1"/>
              </a:solidFill>
            </a:rPr>
            <a:t>Local Work</a:t>
          </a:r>
          <a:endParaRPr lang="en-US" dirty="0">
            <a:solidFill>
              <a:schemeClr val="tx1"/>
            </a:solidFill>
          </a:endParaRPr>
        </a:p>
      </dgm:t>
    </dgm:pt>
    <dgm:pt modelId="{EA5D69D5-397C-40E0-91CC-752413493239}" type="parTrans" cxnId="{BD3293B6-EB51-41AF-AA5B-73570C2C16E0}">
      <dgm:prSet/>
      <dgm:spPr/>
      <dgm:t>
        <a:bodyPr/>
        <a:lstStyle/>
        <a:p>
          <a:endParaRPr lang="en-US"/>
        </a:p>
      </dgm:t>
    </dgm:pt>
    <dgm:pt modelId="{212D8197-BED5-4436-A2A4-3496BB8D595F}" type="sibTrans" cxnId="{BD3293B6-EB51-41AF-AA5B-73570C2C16E0}">
      <dgm:prSet/>
      <dgm:spPr/>
      <dgm:t>
        <a:bodyPr/>
        <a:lstStyle/>
        <a:p>
          <a:endParaRPr lang="en-US"/>
        </a:p>
      </dgm:t>
    </dgm:pt>
    <dgm:pt modelId="{448CA40C-CA99-48E0-96DB-FE9C163C4A90}">
      <dgm:prSet phldrT="[Text]"/>
      <dgm:spPr/>
      <dgm:t>
        <a:bodyPr/>
        <a:lstStyle/>
        <a:p>
          <a:r>
            <a:rPr lang="en-US" dirty="0" smtClean="0">
              <a:solidFill>
                <a:schemeClr val="tx1"/>
              </a:solidFill>
            </a:rPr>
            <a:t>Bible Classes</a:t>
          </a:r>
        </a:p>
        <a:p>
          <a:endParaRPr lang="en-US" dirty="0" smtClean="0">
            <a:solidFill>
              <a:schemeClr val="tx1"/>
            </a:solidFill>
          </a:endParaRPr>
        </a:p>
        <a:p>
          <a:r>
            <a:rPr lang="en-US" dirty="0" smtClean="0">
              <a:solidFill>
                <a:schemeClr val="tx1"/>
              </a:solidFill>
            </a:rPr>
            <a:t>Facilities</a:t>
          </a:r>
          <a:endParaRPr lang="en-US" dirty="0">
            <a:solidFill>
              <a:schemeClr val="tx1"/>
            </a:solidFill>
          </a:endParaRPr>
        </a:p>
      </dgm:t>
    </dgm:pt>
    <dgm:pt modelId="{A602DBC0-C78F-44AA-A7B6-9DC027B2708A}" type="parTrans" cxnId="{D5DF7B31-35DC-443F-8B8B-4A407AA5539A}">
      <dgm:prSet/>
      <dgm:spPr/>
      <dgm:t>
        <a:bodyPr/>
        <a:lstStyle/>
        <a:p>
          <a:endParaRPr lang="en-US"/>
        </a:p>
      </dgm:t>
    </dgm:pt>
    <dgm:pt modelId="{F46E4012-898D-44D4-B074-DBBB4B6F7DBD}" type="sibTrans" cxnId="{D5DF7B31-35DC-443F-8B8B-4A407AA5539A}">
      <dgm:prSet/>
      <dgm:spPr/>
      <dgm:t>
        <a:bodyPr/>
        <a:lstStyle/>
        <a:p>
          <a:endParaRPr lang="en-US"/>
        </a:p>
      </dgm:t>
    </dgm:pt>
    <dgm:pt modelId="{E0439786-A304-4B1E-BC58-4FBFF4B2FD39}" type="pres">
      <dgm:prSet presAssocID="{307EDBC9-20B5-47C4-A564-BD8721A98754}" presName="diagram" presStyleCnt="0">
        <dgm:presLayoutVars>
          <dgm:chMax val="1"/>
          <dgm:dir/>
          <dgm:animLvl val="ctr"/>
          <dgm:resizeHandles val="exact"/>
        </dgm:presLayoutVars>
      </dgm:prSet>
      <dgm:spPr/>
      <dgm:t>
        <a:bodyPr/>
        <a:lstStyle/>
        <a:p>
          <a:endParaRPr lang="en-US"/>
        </a:p>
      </dgm:t>
    </dgm:pt>
    <dgm:pt modelId="{02D7F116-E665-44BF-B2C9-695B382A6926}" type="pres">
      <dgm:prSet presAssocID="{307EDBC9-20B5-47C4-A564-BD8721A98754}" presName="matrix" presStyleCnt="0"/>
      <dgm:spPr/>
    </dgm:pt>
    <dgm:pt modelId="{85E4656B-2828-487A-B18E-952211FD7B10}" type="pres">
      <dgm:prSet presAssocID="{307EDBC9-20B5-47C4-A564-BD8721A98754}" presName="tile1" presStyleLbl="node1" presStyleIdx="0" presStyleCnt="4"/>
      <dgm:spPr/>
      <dgm:t>
        <a:bodyPr/>
        <a:lstStyle/>
        <a:p>
          <a:endParaRPr lang="en-US"/>
        </a:p>
      </dgm:t>
    </dgm:pt>
    <dgm:pt modelId="{0BECC360-4562-4120-A578-A27F13E1CF1B}" type="pres">
      <dgm:prSet presAssocID="{307EDBC9-20B5-47C4-A564-BD8721A98754}" presName="tile1text" presStyleLbl="node1" presStyleIdx="0" presStyleCnt="4">
        <dgm:presLayoutVars>
          <dgm:chMax val="0"/>
          <dgm:chPref val="0"/>
          <dgm:bulletEnabled val="1"/>
        </dgm:presLayoutVars>
      </dgm:prSet>
      <dgm:spPr/>
      <dgm:t>
        <a:bodyPr/>
        <a:lstStyle/>
        <a:p>
          <a:endParaRPr lang="en-US"/>
        </a:p>
      </dgm:t>
    </dgm:pt>
    <dgm:pt modelId="{7D9DBCD7-E506-48C0-9262-9935FDF2419B}" type="pres">
      <dgm:prSet presAssocID="{307EDBC9-20B5-47C4-A564-BD8721A98754}" presName="tile2" presStyleLbl="node1" presStyleIdx="1" presStyleCnt="4"/>
      <dgm:spPr/>
      <dgm:t>
        <a:bodyPr/>
        <a:lstStyle/>
        <a:p>
          <a:endParaRPr lang="en-US"/>
        </a:p>
      </dgm:t>
    </dgm:pt>
    <dgm:pt modelId="{30513AA7-3CA2-403C-9954-25493F7736E1}" type="pres">
      <dgm:prSet presAssocID="{307EDBC9-20B5-47C4-A564-BD8721A98754}" presName="tile2text" presStyleLbl="node1" presStyleIdx="1" presStyleCnt="4">
        <dgm:presLayoutVars>
          <dgm:chMax val="0"/>
          <dgm:chPref val="0"/>
          <dgm:bulletEnabled val="1"/>
        </dgm:presLayoutVars>
      </dgm:prSet>
      <dgm:spPr/>
      <dgm:t>
        <a:bodyPr/>
        <a:lstStyle/>
        <a:p>
          <a:endParaRPr lang="en-US"/>
        </a:p>
      </dgm:t>
    </dgm:pt>
    <dgm:pt modelId="{FB785F75-3F47-4359-BCE0-336AA95697F3}" type="pres">
      <dgm:prSet presAssocID="{307EDBC9-20B5-47C4-A564-BD8721A98754}" presName="tile3" presStyleLbl="node1" presStyleIdx="2" presStyleCnt="4"/>
      <dgm:spPr/>
      <dgm:t>
        <a:bodyPr/>
        <a:lstStyle/>
        <a:p>
          <a:endParaRPr lang="en-US"/>
        </a:p>
      </dgm:t>
    </dgm:pt>
    <dgm:pt modelId="{E0C5A557-10ED-4A65-82EF-D574BB048BC5}" type="pres">
      <dgm:prSet presAssocID="{307EDBC9-20B5-47C4-A564-BD8721A98754}" presName="tile3text" presStyleLbl="node1" presStyleIdx="2" presStyleCnt="4">
        <dgm:presLayoutVars>
          <dgm:chMax val="0"/>
          <dgm:chPref val="0"/>
          <dgm:bulletEnabled val="1"/>
        </dgm:presLayoutVars>
      </dgm:prSet>
      <dgm:spPr/>
      <dgm:t>
        <a:bodyPr/>
        <a:lstStyle/>
        <a:p>
          <a:endParaRPr lang="en-US"/>
        </a:p>
      </dgm:t>
    </dgm:pt>
    <dgm:pt modelId="{28DA016B-52E3-4A91-958E-D474A88FEEDC}" type="pres">
      <dgm:prSet presAssocID="{307EDBC9-20B5-47C4-A564-BD8721A98754}" presName="tile4" presStyleLbl="node1" presStyleIdx="3" presStyleCnt="4"/>
      <dgm:spPr/>
      <dgm:t>
        <a:bodyPr/>
        <a:lstStyle/>
        <a:p>
          <a:endParaRPr lang="en-US"/>
        </a:p>
      </dgm:t>
    </dgm:pt>
    <dgm:pt modelId="{66133A68-3184-4DD7-B6B9-C1C98AE3DC68}" type="pres">
      <dgm:prSet presAssocID="{307EDBC9-20B5-47C4-A564-BD8721A98754}" presName="tile4text" presStyleLbl="node1" presStyleIdx="3" presStyleCnt="4">
        <dgm:presLayoutVars>
          <dgm:chMax val="0"/>
          <dgm:chPref val="0"/>
          <dgm:bulletEnabled val="1"/>
        </dgm:presLayoutVars>
      </dgm:prSet>
      <dgm:spPr/>
      <dgm:t>
        <a:bodyPr/>
        <a:lstStyle/>
        <a:p>
          <a:endParaRPr lang="en-US"/>
        </a:p>
      </dgm:t>
    </dgm:pt>
    <dgm:pt modelId="{6211FF6C-8151-452C-8D17-181DD8BBF931}" type="pres">
      <dgm:prSet presAssocID="{307EDBC9-20B5-47C4-A564-BD8721A98754}" presName="centerTile" presStyleLbl="fgShp" presStyleIdx="0" presStyleCnt="1">
        <dgm:presLayoutVars>
          <dgm:chMax val="0"/>
          <dgm:chPref val="0"/>
        </dgm:presLayoutVars>
      </dgm:prSet>
      <dgm:spPr/>
      <dgm:t>
        <a:bodyPr/>
        <a:lstStyle/>
        <a:p>
          <a:endParaRPr lang="en-US"/>
        </a:p>
      </dgm:t>
    </dgm:pt>
  </dgm:ptLst>
  <dgm:cxnLst>
    <dgm:cxn modelId="{F5A39089-6477-466C-91C9-2CC1F9D3F02F}" srcId="{B3643494-B486-47A4-B229-FD5D1D2914F2}" destId="{C4F541EC-4077-43C3-B14A-E25A2E094857}" srcOrd="0" destOrd="0" parTransId="{EDCABB46-92E1-4FB9-B7F8-29BB55874EFD}" sibTransId="{FC70180A-6E4D-4995-8B8F-D3A585BBA11D}"/>
    <dgm:cxn modelId="{8767A970-8866-4F62-9561-8644D7DF998F}" type="presOf" srcId="{448CA40C-CA99-48E0-96DB-FE9C163C4A90}" destId="{28DA016B-52E3-4A91-958E-D474A88FEEDC}" srcOrd="0" destOrd="0" presId="urn:microsoft.com/office/officeart/2005/8/layout/matrix1"/>
    <dgm:cxn modelId="{B9ED59F9-E2FB-494C-85CE-F7CF39BE584A}" type="presOf" srcId="{92765E93-39B3-4F28-9D8F-D2C04345F78D}" destId="{E0C5A557-10ED-4A65-82EF-D574BB048BC5}" srcOrd="1" destOrd="0" presId="urn:microsoft.com/office/officeart/2005/8/layout/matrix1"/>
    <dgm:cxn modelId="{5C59AB03-D15B-470D-B6B7-9E3C6466CEAD}" type="presOf" srcId="{92765E93-39B3-4F28-9D8F-D2C04345F78D}" destId="{FB785F75-3F47-4359-BCE0-336AA95697F3}" srcOrd="0" destOrd="0" presId="urn:microsoft.com/office/officeart/2005/8/layout/matrix1"/>
    <dgm:cxn modelId="{B852DFBB-9EF7-4691-88C3-440296B08630}" type="presOf" srcId="{B3643494-B486-47A4-B229-FD5D1D2914F2}" destId="{6211FF6C-8151-452C-8D17-181DD8BBF931}" srcOrd="0" destOrd="0" presId="urn:microsoft.com/office/officeart/2005/8/layout/matrix1"/>
    <dgm:cxn modelId="{D5DF7B31-35DC-443F-8B8B-4A407AA5539A}" srcId="{B3643494-B486-47A4-B229-FD5D1D2914F2}" destId="{448CA40C-CA99-48E0-96DB-FE9C163C4A90}" srcOrd="3" destOrd="0" parTransId="{A602DBC0-C78F-44AA-A7B6-9DC027B2708A}" sibTransId="{F46E4012-898D-44D4-B074-DBBB4B6F7DBD}"/>
    <dgm:cxn modelId="{59BDF14D-2321-4C94-912C-41147783C25D}" type="presOf" srcId="{307EDBC9-20B5-47C4-A564-BD8721A98754}" destId="{E0439786-A304-4B1E-BC58-4FBFF4B2FD39}" srcOrd="0" destOrd="0" presId="urn:microsoft.com/office/officeart/2005/8/layout/matrix1"/>
    <dgm:cxn modelId="{BAA79093-585B-497B-BCE7-84365C9FD253}" type="presOf" srcId="{C4F541EC-4077-43C3-B14A-E25A2E094857}" destId="{0BECC360-4562-4120-A578-A27F13E1CF1B}" srcOrd="1" destOrd="0" presId="urn:microsoft.com/office/officeart/2005/8/layout/matrix1"/>
    <dgm:cxn modelId="{2634007D-7B9F-4444-B5A5-1C920A74CC76}" type="presOf" srcId="{C4F541EC-4077-43C3-B14A-E25A2E094857}" destId="{85E4656B-2828-487A-B18E-952211FD7B10}" srcOrd="0" destOrd="0" presId="urn:microsoft.com/office/officeart/2005/8/layout/matrix1"/>
    <dgm:cxn modelId="{BECF872F-EF17-42B7-AF0C-9DAEB48A29A4}" type="presOf" srcId="{DB9602DA-B7C9-4EAD-84DD-87A23C7C280E}" destId="{30513AA7-3CA2-403C-9954-25493F7736E1}" srcOrd="1" destOrd="0" presId="urn:microsoft.com/office/officeart/2005/8/layout/matrix1"/>
    <dgm:cxn modelId="{FF39FF78-BF8E-4D14-A5C5-6BCDEDB7409B}" type="presOf" srcId="{448CA40C-CA99-48E0-96DB-FE9C163C4A90}" destId="{66133A68-3184-4DD7-B6B9-C1C98AE3DC68}" srcOrd="1" destOrd="0" presId="urn:microsoft.com/office/officeart/2005/8/layout/matrix1"/>
    <dgm:cxn modelId="{CE04F5B2-2623-49B0-B358-6BE1CCD3E534}" srcId="{B3643494-B486-47A4-B229-FD5D1D2914F2}" destId="{DB9602DA-B7C9-4EAD-84DD-87A23C7C280E}" srcOrd="1" destOrd="0" parTransId="{9069588E-D196-45EE-B7CA-F1A820C6D8F2}" sibTransId="{9D7B5040-9058-4C15-A141-B2FB07358C49}"/>
    <dgm:cxn modelId="{DD99D193-E6A8-4B4F-B7BE-9B12A66B792C}" type="presOf" srcId="{DB9602DA-B7C9-4EAD-84DD-87A23C7C280E}" destId="{7D9DBCD7-E506-48C0-9262-9935FDF2419B}" srcOrd="0" destOrd="0" presId="urn:microsoft.com/office/officeart/2005/8/layout/matrix1"/>
    <dgm:cxn modelId="{C08E2BE7-BDBF-4409-9F28-C14313E34CD1}" srcId="{307EDBC9-20B5-47C4-A564-BD8721A98754}" destId="{B3643494-B486-47A4-B229-FD5D1D2914F2}" srcOrd="0" destOrd="0" parTransId="{4690FA28-C332-4525-9F13-F51D441D67EE}" sibTransId="{702DC3C1-4599-49A4-B83E-80991BDD0DAF}"/>
    <dgm:cxn modelId="{BD3293B6-EB51-41AF-AA5B-73570C2C16E0}" srcId="{B3643494-B486-47A4-B229-FD5D1D2914F2}" destId="{92765E93-39B3-4F28-9D8F-D2C04345F78D}" srcOrd="2" destOrd="0" parTransId="{EA5D69D5-397C-40E0-91CC-752413493239}" sibTransId="{212D8197-BED5-4436-A2A4-3496BB8D595F}"/>
    <dgm:cxn modelId="{BEDF0184-F6E0-4255-8116-0969958D3B75}" type="presParOf" srcId="{E0439786-A304-4B1E-BC58-4FBFF4B2FD39}" destId="{02D7F116-E665-44BF-B2C9-695B382A6926}" srcOrd="0" destOrd="0" presId="urn:microsoft.com/office/officeart/2005/8/layout/matrix1"/>
    <dgm:cxn modelId="{D969FBB4-E9CE-4A9C-AD1E-1FBAF86E7C9D}" type="presParOf" srcId="{02D7F116-E665-44BF-B2C9-695B382A6926}" destId="{85E4656B-2828-487A-B18E-952211FD7B10}" srcOrd="0" destOrd="0" presId="urn:microsoft.com/office/officeart/2005/8/layout/matrix1"/>
    <dgm:cxn modelId="{C6BB69F4-FF49-4D52-8B5D-B4CCDA4380CF}" type="presParOf" srcId="{02D7F116-E665-44BF-B2C9-695B382A6926}" destId="{0BECC360-4562-4120-A578-A27F13E1CF1B}" srcOrd="1" destOrd="0" presId="urn:microsoft.com/office/officeart/2005/8/layout/matrix1"/>
    <dgm:cxn modelId="{6005B11E-92CF-4786-A9D6-1914ED7205F5}" type="presParOf" srcId="{02D7F116-E665-44BF-B2C9-695B382A6926}" destId="{7D9DBCD7-E506-48C0-9262-9935FDF2419B}" srcOrd="2" destOrd="0" presId="urn:microsoft.com/office/officeart/2005/8/layout/matrix1"/>
    <dgm:cxn modelId="{6E2FA7AF-9267-4165-B831-1D39F02F7B61}" type="presParOf" srcId="{02D7F116-E665-44BF-B2C9-695B382A6926}" destId="{30513AA7-3CA2-403C-9954-25493F7736E1}" srcOrd="3" destOrd="0" presId="urn:microsoft.com/office/officeart/2005/8/layout/matrix1"/>
    <dgm:cxn modelId="{A9F4B6E1-AC39-4C86-9B02-03C555A2CA19}" type="presParOf" srcId="{02D7F116-E665-44BF-B2C9-695B382A6926}" destId="{FB785F75-3F47-4359-BCE0-336AA95697F3}" srcOrd="4" destOrd="0" presId="urn:microsoft.com/office/officeart/2005/8/layout/matrix1"/>
    <dgm:cxn modelId="{EB8FA636-9E1F-4EC0-8C21-6BBA0622E054}" type="presParOf" srcId="{02D7F116-E665-44BF-B2C9-695B382A6926}" destId="{E0C5A557-10ED-4A65-82EF-D574BB048BC5}" srcOrd="5" destOrd="0" presId="urn:microsoft.com/office/officeart/2005/8/layout/matrix1"/>
    <dgm:cxn modelId="{747F2F38-3351-45EF-9876-8E900F06F642}" type="presParOf" srcId="{02D7F116-E665-44BF-B2C9-695B382A6926}" destId="{28DA016B-52E3-4A91-958E-D474A88FEEDC}" srcOrd="6" destOrd="0" presId="urn:microsoft.com/office/officeart/2005/8/layout/matrix1"/>
    <dgm:cxn modelId="{DE356895-976D-48E6-A239-589BAE7C2B7D}" type="presParOf" srcId="{02D7F116-E665-44BF-B2C9-695B382A6926}" destId="{66133A68-3184-4DD7-B6B9-C1C98AE3DC68}" srcOrd="7" destOrd="0" presId="urn:microsoft.com/office/officeart/2005/8/layout/matrix1"/>
    <dgm:cxn modelId="{0E8C1AAE-69F7-43A8-9668-43571200CC28}" type="presParOf" srcId="{E0439786-A304-4B1E-BC58-4FBFF4B2FD39}" destId="{6211FF6C-8151-452C-8D17-181DD8BBF931}"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AD264-8425-4624-A9FC-987122B89855}">
      <dsp:nvSpPr>
        <dsp:cNvPr id="0" name=""/>
        <dsp:cNvSpPr/>
      </dsp:nvSpPr>
      <dsp:spPr>
        <a:xfrm>
          <a:off x="0" y="0"/>
          <a:ext cx="8686795" cy="4063999"/>
        </a:xfrm>
        <a:prstGeom prst="rightArrow">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DF642FE9-CFA6-4B65-B92C-5B1E8A0D07D9}">
      <dsp:nvSpPr>
        <dsp:cNvPr id="0" name=""/>
        <dsp:cNvSpPr/>
      </dsp:nvSpPr>
      <dsp:spPr>
        <a:xfrm>
          <a:off x="338361" y="1219199"/>
          <a:ext cx="2421419" cy="1625600"/>
        </a:xfrm>
        <a:prstGeom prst="roundRect">
          <a:avLst/>
        </a:prstGeom>
        <a:solidFill>
          <a:schemeClr val="accent6">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What do we want to do this year?</a:t>
          </a:r>
          <a:endParaRPr lang="en-US" sz="2700" kern="1200" dirty="0"/>
        </a:p>
      </dsp:txBody>
      <dsp:txXfrm>
        <a:off x="417716" y="1298554"/>
        <a:ext cx="2262709" cy="1466890"/>
      </dsp:txXfrm>
    </dsp:sp>
    <dsp:sp modelId="{E49BE31E-DEEA-4AA7-919F-E26EE2058334}">
      <dsp:nvSpPr>
        <dsp:cNvPr id="0" name=""/>
        <dsp:cNvSpPr/>
      </dsp:nvSpPr>
      <dsp:spPr>
        <a:xfrm>
          <a:off x="3017898" y="1219199"/>
          <a:ext cx="2246777" cy="1625600"/>
        </a:xfrm>
        <a:prstGeom prst="roundRect">
          <a:avLst/>
        </a:prstGeom>
        <a:solidFill>
          <a:schemeClr val="accent3">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What will it take to get there?</a:t>
          </a:r>
          <a:endParaRPr lang="en-US" sz="2700" kern="1200" dirty="0"/>
        </a:p>
      </dsp:txBody>
      <dsp:txXfrm>
        <a:off x="3097253" y="1298554"/>
        <a:ext cx="2088067" cy="1466890"/>
      </dsp:txXfrm>
    </dsp:sp>
    <dsp:sp modelId="{2C98C6AD-BE15-4DD3-9DC8-B9B49AD53886}">
      <dsp:nvSpPr>
        <dsp:cNvPr id="0" name=""/>
        <dsp:cNvSpPr/>
      </dsp:nvSpPr>
      <dsp:spPr>
        <a:xfrm>
          <a:off x="5447859" y="1219199"/>
          <a:ext cx="2150983" cy="1625600"/>
        </a:xfrm>
        <a:prstGeom prst="roundRect">
          <a:avLst/>
        </a:prstGeom>
        <a:solidFill>
          <a:schemeClr val="accent2">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What is our contingency plan?</a:t>
          </a:r>
          <a:endParaRPr lang="en-US" sz="2700" kern="1200" dirty="0"/>
        </a:p>
      </dsp:txBody>
      <dsp:txXfrm>
        <a:off x="5527214" y="1298554"/>
        <a:ext cx="1992273" cy="1466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4656B-2828-487A-B18E-952211FD7B10}">
      <dsp:nvSpPr>
        <dsp:cNvPr id="0" name=""/>
        <dsp:cNvSpPr/>
      </dsp:nvSpPr>
      <dsp:spPr>
        <a:xfrm rot="16200000">
          <a:off x="552449" y="-552449"/>
          <a:ext cx="2171700" cy="3276600"/>
        </a:xfrm>
        <a:prstGeom prst="round1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Marriage Enrichments Classes</a:t>
          </a:r>
        </a:p>
        <a:p>
          <a:pPr lvl="0" algn="ctr" defTabSz="889000">
            <a:lnSpc>
              <a:spcPct val="90000"/>
            </a:lnSpc>
            <a:spcBef>
              <a:spcPct val="0"/>
            </a:spcBef>
            <a:spcAft>
              <a:spcPct val="35000"/>
            </a:spcAft>
          </a:pPr>
          <a:endParaRPr lang="en-US" sz="2000" kern="1200" dirty="0" smtClean="0">
            <a:solidFill>
              <a:schemeClr val="tx1"/>
            </a:solidFill>
          </a:endParaRPr>
        </a:p>
        <a:p>
          <a:pPr lvl="0" algn="ctr" defTabSz="889000">
            <a:lnSpc>
              <a:spcPct val="90000"/>
            </a:lnSpc>
            <a:spcBef>
              <a:spcPct val="0"/>
            </a:spcBef>
            <a:spcAft>
              <a:spcPct val="35000"/>
            </a:spcAft>
          </a:pPr>
          <a:r>
            <a:rPr lang="en-US" sz="2000" kern="1200" dirty="0" smtClean="0">
              <a:solidFill>
                <a:schemeClr val="tx1"/>
              </a:solidFill>
            </a:rPr>
            <a:t>Building Healthy Homes</a:t>
          </a:r>
          <a:endParaRPr lang="en-US" sz="2000" kern="1200" dirty="0">
            <a:solidFill>
              <a:schemeClr val="tx1"/>
            </a:solidFill>
          </a:endParaRPr>
        </a:p>
      </dsp:txBody>
      <dsp:txXfrm rot="5400000">
        <a:off x="0" y="0"/>
        <a:ext cx="3276600" cy="1628775"/>
      </dsp:txXfrm>
    </dsp:sp>
    <dsp:sp modelId="{7D9DBCD7-E506-48C0-9262-9935FDF2419B}">
      <dsp:nvSpPr>
        <dsp:cNvPr id="0" name=""/>
        <dsp:cNvSpPr/>
      </dsp:nvSpPr>
      <dsp:spPr>
        <a:xfrm>
          <a:off x="3276600" y="0"/>
          <a:ext cx="3276600" cy="2171700"/>
        </a:xfrm>
        <a:prstGeom prst="round1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Bible Bowl</a:t>
          </a:r>
        </a:p>
        <a:p>
          <a:pPr lvl="0" algn="ctr" defTabSz="889000">
            <a:lnSpc>
              <a:spcPct val="90000"/>
            </a:lnSpc>
            <a:spcBef>
              <a:spcPct val="0"/>
            </a:spcBef>
            <a:spcAft>
              <a:spcPct val="35000"/>
            </a:spcAft>
          </a:pPr>
          <a:endParaRPr lang="en-US" sz="2000" kern="1200" dirty="0" smtClean="0">
            <a:solidFill>
              <a:schemeClr val="tx1"/>
            </a:solidFill>
          </a:endParaRPr>
        </a:p>
        <a:p>
          <a:pPr lvl="0" algn="ctr" defTabSz="889000">
            <a:lnSpc>
              <a:spcPct val="90000"/>
            </a:lnSpc>
            <a:spcBef>
              <a:spcPct val="0"/>
            </a:spcBef>
            <a:spcAft>
              <a:spcPct val="35000"/>
            </a:spcAft>
          </a:pPr>
          <a:r>
            <a:rPr lang="en-US" sz="2000" kern="1200" dirty="0" smtClean="0">
              <a:solidFill>
                <a:schemeClr val="tx1"/>
              </a:solidFill>
            </a:rPr>
            <a:t>Youth Activities</a:t>
          </a:r>
          <a:endParaRPr lang="en-US" sz="2000" kern="1200" dirty="0">
            <a:solidFill>
              <a:schemeClr val="tx1"/>
            </a:solidFill>
          </a:endParaRPr>
        </a:p>
      </dsp:txBody>
      <dsp:txXfrm>
        <a:off x="3276600" y="0"/>
        <a:ext cx="3276600" cy="1628775"/>
      </dsp:txXfrm>
    </dsp:sp>
    <dsp:sp modelId="{FB785F75-3F47-4359-BCE0-336AA95697F3}">
      <dsp:nvSpPr>
        <dsp:cNvPr id="0" name=""/>
        <dsp:cNvSpPr/>
      </dsp:nvSpPr>
      <dsp:spPr>
        <a:xfrm rot="10800000">
          <a:off x="0" y="2171700"/>
          <a:ext cx="3276600" cy="2171700"/>
        </a:xfrm>
        <a:prstGeom prst="round1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Mission Work</a:t>
          </a:r>
        </a:p>
        <a:p>
          <a:pPr lvl="0" algn="ctr" defTabSz="889000">
            <a:lnSpc>
              <a:spcPct val="90000"/>
            </a:lnSpc>
            <a:spcBef>
              <a:spcPct val="0"/>
            </a:spcBef>
            <a:spcAft>
              <a:spcPct val="35000"/>
            </a:spcAft>
          </a:pPr>
          <a:endParaRPr lang="en-US" sz="2000" kern="1200" dirty="0" smtClean="0">
            <a:solidFill>
              <a:schemeClr val="tx1"/>
            </a:solidFill>
          </a:endParaRPr>
        </a:p>
        <a:p>
          <a:pPr lvl="0" algn="ctr" defTabSz="889000">
            <a:lnSpc>
              <a:spcPct val="90000"/>
            </a:lnSpc>
            <a:spcBef>
              <a:spcPct val="0"/>
            </a:spcBef>
            <a:spcAft>
              <a:spcPct val="35000"/>
            </a:spcAft>
          </a:pPr>
          <a:r>
            <a:rPr lang="en-US" sz="2000" kern="1200" dirty="0" smtClean="0">
              <a:solidFill>
                <a:schemeClr val="tx1"/>
              </a:solidFill>
            </a:rPr>
            <a:t>Local Work</a:t>
          </a:r>
          <a:endParaRPr lang="en-US" sz="2000" kern="1200" dirty="0">
            <a:solidFill>
              <a:schemeClr val="tx1"/>
            </a:solidFill>
          </a:endParaRPr>
        </a:p>
      </dsp:txBody>
      <dsp:txXfrm rot="10800000">
        <a:off x="0" y="2714625"/>
        <a:ext cx="3276600" cy="1628775"/>
      </dsp:txXfrm>
    </dsp:sp>
    <dsp:sp modelId="{28DA016B-52E3-4A91-958E-D474A88FEEDC}">
      <dsp:nvSpPr>
        <dsp:cNvPr id="0" name=""/>
        <dsp:cNvSpPr/>
      </dsp:nvSpPr>
      <dsp:spPr>
        <a:xfrm rot="5400000">
          <a:off x="3829050" y="1619250"/>
          <a:ext cx="2171700" cy="3276600"/>
        </a:xfrm>
        <a:prstGeom prst="round1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Bible Classes</a:t>
          </a:r>
        </a:p>
        <a:p>
          <a:pPr lvl="0" algn="ctr" defTabSz="889000">
            <a:lnSpc>
              <a:spcPct val="90000"/>
            </a:lnSpc>
            <a:spcBef>
              <a:spcPct val="0"/>
            </a:spcBef>
            <a:spcAft>
              <a:spcPct val="35000"/>
            </a:spcAft>
          </a:pPr>
          <a:endParaRPr lang="en-US" sz="2000" kern="1200" dirty="0" smtClean="0">
            <a:solidFill>
              <a:schemeClr val="tx1"/>
            </a:solidFill>
          </a:endParaRPr>
        </a:p>
        <a:p>
          <a:pPr lvl="0" algn="ctr" defTabSz="889000">
            <a:lnSpc>
              <a:spcPct val="90000"/>
            </a:lnSpc>
            <a:spcBef>
              <a:spcPct val="0"/>
            </a:spcBef>
            <a:spcAft>
              <a:spcPct val="35000"/>
            </a:spcAft>
          </a:pPr>
          <a:r>
            <a:rPr lang="en-US" sz="2000" kern="1200" dirty="0" smtClean="0">
              <a:solidFill>
                <a:schemeClr val="tx1"/>
              </a:solidFill>
            </a:rPr>
            <a:t>Facilities</a:t>
          </a:r>
          <a:endParaRPr lang="en-US" sz="2000" kern="1200" dirty="0">
            <a:solidFill>
              <a:schemeClr val="tx1"/>
            </a:solidFill>
          </a:endParaRPr>
        </a:p>
      </dsp:txBody>
      <dsp:txXfrm rot="-5400000">
        <a:off x="3276600" y="2714624"/>
        <a:ext cx="3276600" cy="1628775"/>
      </dsp:txXfrm>
    </dsp:sp>
    <dsp:sp modelId="{6211FF6C-8151-452C-8D17-181DD8BBF931}">
      <dsp:nvSpPr>
        <dsp:cNvPr id="0" name=""/>
        <dsp:cNvSpPr/>
      </dsp:nvSpPr>
      <dsp:spPr>
        <a:xfrm>
          <a:off x="2293619" y="1628775"/>
          <a:ext cx="1965960" cy="1085850"/>
        </a:xfrm>
        <a:prstGeom prst="roundRect">
          <a:avLst/>
        </a:prstGeom>
        <a:solidFill>
          <a:schemeClr val="accent1">
            <a:tint val="6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Family Focused</a:t>
          </a:r>
          <a:endParaRPr lang="en-US" sz="2000" kern="1200" dirty="0"/>
        </a:p>
      </dsp:txBody>
      <dsp:txXfrm>
        <a:off x="2346626" y="1681782"/>
        <a:ext cx="1859946" cy="97983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1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614"/>
          </a:xfrm>
          <a:prstGeom prst="rect">
            <a:avLst/>
          </a:prstGeom>
        </p:spPr>
        <p:txBody>
          <a:bodyPr vert="horz" lIns="91440" tIns="45720" rIns="91440" bIns="45720" rtlCol="0"/>
          <a:lstStyle>
            <a:lvl1pPr algn="r">
              <a:defRPr sz="1200"/>
            </a:lvl1pPr>
          </a:lstStyle>
          <a:p>
            <a:fld id="{23445D37-0BF6-4A8C-83EB-969BF7D6BF2F}" type="datetimeFigureOut">
              <a:rPr lang="en-US" smtClean="0"/>
              <a:t>8/8/2018</a:t>
            </a:fld>
            <a:endParaRPr lang="en-US"/>
          </a:p>
        </p:txBody>
      </p:sp>
      <p:sp>
        <p:nvSpPr>
          <p:cNvPr id="4" name="Footer Placeholder 3"/>
          <p:cNvSpPr>
            <a:spLocks noGrp="1"/>
          </p:cNvSpPr>
          <p:nvPr>
            <p:ph type="ftr" sz="quarter" idx="2"/>
          </p:nvPr>
        </p:nvSpPr>
        <p:spPr>
          <a:xfrm>
            <a:off x="0" y="8845045"/>
            <a:ext cx="2971800" cy="46561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5045"/>
            <a:ext cx="2971800" cy="465614"/>
          </a:xfrm>
          <a:prstGeom prst="rect">
            <a:avLst/>
          </a:prstGeom>
        </p:spPr>
        <p:txBody>
          <a:bodyPr vert="horz" lIns="91440" tIns="45720" rIns="91440" bIns="45720" rtlCol="0" anchor="b"/>
          <a:lstStyle>
            <a:lvl1pPr algn="r">
              <a:defRPr sz="1200"/>
            </a:lvl1pPr>
          </a:lstStyle>
          <a:p>
            <a:fld id="{B905D3EC-2746-43F9-B1AA-F6117DD52A9D}" type="slidenum">
              <a:rPr lang="en-US" smtClean="0"/>
              <a:t>‹#›</a:t>
            </a:fld>
            <a:endParaRPr lang="en-US"/>
          </a:p>
        </p:txBody>
      </p:sp>
    </p:spTree>
    <p:extLst>
      <p:ext uri="{BB962C8B-B14F-4D97-AF65-F5344CB8AC3E}">
        <p14:creationId xmlns:p14="http://schemas.microsoft.com/office/powerpoint/2010/main" val="169129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1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14"/>
          </a:xfrm>
          <a:prstGeom prst="rect">
            <a:avLst/>
          </a:prstGeom>
        </p:spPr>
        <p:txBody>
          <a:bodyPr vert="horz" lIns="91440" tIns="45720" rIns="91440" bIns="45720" rtlCol="0"/>
          <a:lstStyle>
            <a:lvl1pPr algn="r">
              <a:defRPr sz="1200"/>
            </a:lvl1pPr>
          </a:lstStyle>
          <a:p>
            <a:fld id="{382FE72C-49B0-4E7F-9849-E2E2B47E332A}" type="datetimeFigureOut">
              <a:rPr lang="en-US" smtClean="0"/>
              <a:t>8/8/2018</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3331"/>
            <a:ext cx="5486400" cy="419052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5045"/>
            <a:ext cx="2971800" cy="4656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5045"/>
            <a:ext cx="2971800" cy="465614"/>
          </a:xfrm>
          <a:prstGeom prst="rect">
            <a:avLst/>
          </a:prstGeom>
        </p:spPr>
        <p:txBody>
          <a:bodyPr vert="horz" lIns="91440" tIns="45720" rIns="91440" bIns="45720" rtlCol="0" anchor="b"/>
          <a:lstStyle>
            <a:lvl1pPr algn="r">
              <a:defRPr sz="1200"/>
            </a:lvl1pPr>
          </a:lstStyle>
          <a:p>
            <a:fld id="{E4BE2640-1869-4588-94D5-11CAB1185F27}" type="slidenum">
              <a:rPr lang="en-US" smtClean="0"/>
              <a:t>‹#›</a:t>
            </a:fld>
            <a:endParaRPr lang="en-US"/>
          </a:p>
        </p:txBody>
      </p:sp>
    </p:spTree>
    <p:extLst>
      <p:ext uri="{BB962C8B-B14F-4D97-AF65-F5344CB8AC3E}">
        <p14:creationId xmlns:p14="http://schemas.microsoft.com/office/powerpoint/2010/main" val="3574619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BE2640-1869-4588-94D5-11CAB1185F27}" type="slidenum">
              <a:rPr lang="en-US" smtClean="0"/>
              <a:t>1</a:t>
            </a:fld>
            <a:endParaRPr lang="en-US"/>
          </a:p>
        </p:txBody>
      </p:sp>
    </p:spTree>
    <p:extLst>
      <p:ext uri="{BB962C8B-B14F-4D97-AF65-F5344CB8AC3E}">
        <p14:creationId xmlns:p14="http://schemas.microsoft.com/office/powerpoint/2010/main" val="90188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Seven Churches</a:t>
            </a:r>
            <a:r>
              <a:rPr lang="en-US" baseline="0" dirty="0" smtClean="0"/>
              <a:t> of Asia</a:t>
            </a:r>
          </a:p>
          <a:p>
            <a:pPr marL="0" indent="0">
              <a:buNone/>
            </a:pPr>
            <a:endParaRPr lang="en-US" baseline="0" dirty="0" smtClean="0"/>
          </a:p>
          <a:p>
            <a:pPr marL="0" indent="0">
              <a:buNone/>
            </a:pPr>
            <a:r>
              <a:rPr lang="en-US" dirty="0" smtClean="0"/>
              <a:t>Revelation 1: 4-5</a:t>
            </a:r>
          </a:p>
          <a:p>
            <a:pPr marL="0" indent="0">
              <a:buNone/>
            </a:pPr>
            <a:r>
              <a:rPr lang="en-US" dirty="0" smtClean="0"/>
              <a:t> </a:t>
            </a:r>
            <a:r>
              <a:rPr lang="en-US" baseline="30000" dirty="0" smtClean="0"/>
              <a:t>4 </a:t>
            </a:r>
            <a:r>
              <a:rPr lang="en-US" dirty="0" smtClean="0"/>
              <a:t>From John, to the seven churches that are in the province of Asia: Grace and peace to you from “he who is,” and who was, and who is still to come, and from the seven spirits who are before his throne, </a:t>
            </a:r>
            <a:r>
              <a:rPr lang="en-US" baseline="30000" dirty="0" smtClean="0"/>
              <a:t>5 </a:t>
            </a:r>
            <a:r>
              <a:rPr lang="en-US" dirty="0" smtClean="0"/>
              <a:t>and from Jesus Christ—the faithful witness, the firstborn from among the dead, the ruler over the kings of the earth. </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2</a:t>
            </a:fld>
            <a:endParaRPr lang="en-US"/>
          </a:p>
        </p:txBody>
      </p:sp>
    </p:spTree>
    <p:extLst>
      <p:ext uri="{BB962C8B-B14F-4D97-AF65-F5344CB8AC3E}">
        <p14:creationId xmlns:p14="http://schemas.microsoft.com/office/powerpoint/2010/main" val="419703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Ephesus- Revelation 2:2-4</a:t>
            </a:r>
          </a:p>
          <a:p>
            <a:r>
              <a:rPr lang="en-US" sz="1200" kern="1200" baseline="300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I know your works as well as your labor and steadfast endurance, and that you cannot tolerate evil. You have even put to the test those who refer to themselves as apostles (but are not), and have discovered that they are false. </a:t>
            </a:r>
            <a:r>
              <a:rPr lang="en-US" sz="1200" kern="1200" baseline="300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I am also aware that you have persisted steadfastly, endured much for the sake of my name, and have not grown weary. </a:t>
            </a:r>
            <a:r>
              <a:rPr lang="en-US" sz="1200" kern="1200" baseline="30000" dirty="0" smtClean="0">
                <a:solidFill>
                  <a:schemeClr val="tx1"/>
                </a:solidFill>
                <a:effectLst/>
                <a:latin typeface="+mn-lt"/>
                <a:ea typeface="+mn-ea"/>
                <a:cs typeface="+mn-cs"/>
              </a:rPr>
              <a:t>4</a:t>
            </a:r>
            <a:r>
              <a:rPr lang="en-US" sz="1200" b="1" kern="1200" baseline="300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But I have this against you: You have departed from your first love!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first love is to spread the word of our Lord to the world. We want to keep that foremost in our plans for League City.</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3</a:t>
            </a:fld>
            <a:endParaRPr lang="en-US"/>
          </a:p>
        </p:txBody>
      </p:sp>
    </p:spTree>
    <p:extLst>
      <p:ext uri="{BB962C8B-B14F-4D97-AF65-F5344CB8AC3E}">
        <p14:creationId xmlns:p14="http://schemas.microsoft.com/office/powerpoint/2010/main" val="576167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Smyrna- Rev 2:8 </a:t>
            </a:r>
          </a:p>
          <a:p>
            <a:r>
              <a:rPr lang="en-US" sz="1200" kern="1200" baseline="30000" dirty="0" smtClean="0">
                <a:solidFill>
                  <a:schemeClr val="tx1"/>
                </a:solidFill>
                <a:effectLst/>
                <a:latin typeface="+mn-lt"/>
                <a:ea typeface="+mn-ea"/>
                <a:cs typeface="+mn-cs"/>
              </a:rPr>
              <a:t>9 </a:t>
            </a:r>
            <a:r>
              <a:rPr lang="en-US" sz="1200" kern="1200" dirty="0" smtClean="0">
                <a:solidFill>
                  <a:schemeClr val="tx1"/>
                </a:solidFill>
                <a:effectLst/>
                <a:latin typeface="+mn-lt"/>
                <a:ea typeface="+mn-ea"/>
                <a:cs typeface="+mn-cs"/>
              </a:rPr>
              <a:t>I know the distress you are suffering and your poverty (but you are rich). I also know the slander against you by those who call themselves Jews and really are not, but are a synagogue of Satan. </a:t>
            </a:r>
            <a:r>
              <a:rPr lang="en-US" sz="1200" kern="1200" baseline="30000" dirty="0" smtClean="0">
                <a:solidFill>
                  <a:schemeClr val="tx1"/>
                </a:solidFill>
                <a:effectLst/>
                <a:latin typeface="+mn-lt"/>
                <a:ea typeface="+mn-ea"/>
                <a:cs typeface="+mn-cs"/>
              </a:rPr>
              <a:t>10 </a:t>
            </a:r>
            <a:r>
              <a:rPr lang="en-US" sz="1200" kern="1200" dirty="0" smtClean="0">
                <a:solidFill>
                  <a:schemeClr val="tx1"/>
                </a:solidFill>
                <a:effectLst/>
                <a:latin typeface="+mn-lt"/>
                <a:ea typeface="+mn-ea"/>
                <a:cs typeface="+mn-cs"/>
              </a:rPr>
              <a:t>Do not be afraid of the things you are about to suffer. The devil is about to have some of you thrown into prison so you may be tested, and you will experience suffering for ten days. Remain faithful even to the point of death, and I will give you the crown that is life itself. </a:t>
            </a:r>
          </a:p>
          <a:p>
            <a:r>
              <a:rPr lang="en-US" sz="1200" kern="1200" dirty="0" smtClean="0">
                <a:solidFill>
                  <a:schemeClr val="tx1"/>
                </a:solidFill>
                <a:effectLst/>
                <a:latin typeface="+mn-lt"/>
                <a:ea typeface="+mn-ea"/>
                <a:cs typeface="+mn-cs"/>
              </a:rPr>
              <a:t>We all can recognize the economic uncertainty in our world but we trust in God to provide</a:t>
            </a:r>
          </a:p>
          <a:p>
            <a:r>
              <a:rPr lang="en-US" sz="1200" kern="1200" dirty="0" smtClean="0">
                <a:solidFill>
                  <a:schemeClr val="tx1"/>
                </a:solidFill>
                <a:effectLst/>
                <a:latin typeface="+mn-lt"/>
                <a:ea typeface="+mn-ea"/>
                <a:cs typeface="+mn-cs"/>
              </a:rPr>
              <a:t>for our wellbeing.</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4</a:t>
            </a:fld>
            <a:endParaRPr lang="en-US"/>
          </a:p>
        </p:txBody>
      </p:sp>
    </p:spTree>
    <p:extLst>
      <p:ext uri="{BB962C8B-B14F-4D97-AF65-F5344CB8AC3E}">
        <p14:creationId xmlns:p14="http://schemas.microsoft.com/office/powerpoint/2010/main" val="470460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Pergamum- Rev 2:12</a:t>
            </a:r>
          </a:p>
          <a:p>
            <a:r>
              <a:rPr lang="en-US" sz="1200" kern="1200" baseline="30000" dirty="0" smtClean="0">
                <a:solidFill>
                  <a:schemeClr val="tx1"/>
                </a:solidFill>
                <a:effectLst/>
                <a:latin typeface="+mn-lt"/>
                <a:ea typeface="+mn-ea"/>
                <a:cs typeface="+mn-cs"/>
              </a:rPr>
              <a:t>13 </a:t>
            </a:r>
            <a:r>
              <a:rPr lang="en-US" sz="1200" kern="1200" dirty="0" smtClean="0">
                <a:solidFill>
                  <a:schemeClr val="tx1"/>
                </a:solidFill>
                <a:effectLst/>
                <a:latin typeface="+mn-lt"/>
                <a:ea typeface="+mn-ea"/>
                <a:cs typeface="+mn-cs"/>
              </a:rPr>
              <a:t>‘I know where you live—where Satan’s throne is. Yet you continue to cling to my name and you have not denied your faith in me, even in the days of Antipas, my faithful witness, who was killed in your city where Satan lives. </a:t>
            </a:r>
            <a:r>
              <a:rPr lang="en-US" sz="1200" kern="1200" baseline="30000" dirty="0" smtClean="0">
                <a:solidFill>
                  <a:schemeClr val="tx1"/>
                </a:solidFill>
                <a:effectLst/>
                <a:latin typeface="+mn-lt"/>
                <a:ea typeface="+mn-ea"/>
                <a:cs typeface="+mn-cs"/>
              </a:rPr>
              <a:t>14 </a:t>
            </a:r>
            <a:r>
              <a:rPr lang="en-US" sz="1200" kern="1200" dirty="0" smtClean="0">
                <a:solidFill>
                  <a:schemeClr val="tx1"/>
                </a:solidFill>
                <a:effectLst/>
                <a:latin typeface="+mn-lt"/>
                <a:ea typeface="+mn-ea"/>
                <a:cs typeface="+mn-cs"/>
              </a:rPr>
              <a:t>But I have a few things against you: You have some people there who follow the teaching of Balaam, who instructed </a:t>
            </a:r>
            <a:r>
              <a:rPr lang="en-US" sz="1200" kern="1200" dirty="0" err="1" smtClean="0">
                <a:solidFill>
                  <a:schemeClr val="tx1"/>
                </a:solidFill>
                <a:effectLst/>
                <a:latin typeface="+mn-lt"/>
                <a:ea typeface="+mn-ea"/>
                <a:cs typeface="+mn-cs"/>
              </a:rPr>
              <a:t>Balak</a:t>
            </a:r>
            <a:r>
              <a:rPr lang="en-US" sz="1200" kern="1200" dirty="0" smtClean="0">
                <a:solidFill>
                  <a:schemeClr val="tx1"/>
                </a:solidFill>
                <a:effectLst/>
                <a:latin typeface="+mn-lt"/>
                <a:ea typeface="+mn-ea"/>
                <a:cs typeface="+mn-cs"/>
              </a:rPr>
              <a:t> to put a stumbling block before the people of Israel so they would eat food sacrificed to idols and commit sexual immorality. </a:t>
            </a:r>
            <a:r>
              <a:rPr lang="en-US" sz="1200" kern="1200" baseline="30000" dirty="0" smtClean="0">
                <a:solidFill>
                  <a:schemeClr val="tx1"/>
                </a:solidFill>
                <a:effectLst/>
                <a:latin typeface="+mn-lt"/>
                <a:ea typeface="+mn-ea"/>
                <a:cs typeface="+mn-cs"/>
              </a:rPr>
              <a:t>15 </a:t>
            </a:r>
            <a:r>
              <a:rPr lang="en-US" sz="1200" kern="1200" dirty="0" smtClean="0">
                <a:solidFill>
                  <a:schemeClr val="tx1"/>
                </a:solidFill>
                <a:effectLst/>
                <a:latin typeface="+mn-lt"/>
                <a:ea typeface="+mn-ea"/>
                <a:cs typeface="+mn-cs"/>
              </a:rPr>
              <a:t>In the same way, there are also some among you who follow the teaching of the </a:t>
            </a:r>
            <a:r>
              <a:rPr lang="en-US" sz="1200" kern="1200" dirty="0" err="1" smtClean="0">
                <a:solidFill>
                  <a:schemeClr val="tx1"/>
                </a:solidFill>
                <a:effectLst/>
                <a:latin typeface="+mn-lt"/>
                <a:ea typeface="+mn-ea"/>
                <a:cs typeface="+mn-cs"/>
              </a:rPr>
              <a:t>Nicolaitans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Thyatira- Rev 2:18 </a:t>
            </a:r>
          </a:p>
          <a:p>
            <a:r>
              <a:rPr lang="en-US" sz="1200" kern="1200" baseline="30000" dirty="0" smtClean="0">
                <a:solidFill>
                  <a:schemeClr val="tx1"/>
                </a:solidFill>
                <a:effectLst/>
                <a:latin typeface="+mn-lt"/>
                <a:ea typeface="+mn-ea"/>
                <a:cs typeface="+mn-cs"/>
              </a:rPr>
              <a:t>19 </a:t>
            </a:r>
            <a:r>
              <a:rPr lang="en-US" sz="1200" kern="1200" dirty="0" smtClean="0">
                <a:solidFill>
                  <a:schemeClr val="tx1"/>
                </a:solidFill>
                <a:effectLst/>
                <a:latin typeface="+mn-lt"/>
                <a:ea typeface="+mn-ea"/>
                <a:cs typeface="+mn-cs"/>
              </a:rPr>
              <a:t>‘I know your deeds: your love, faith, service, and steadfast endurance. In fact, your more recent deeds are greater than your earlier ones. </a:t>
            </a:r>
            <a:r>
              <a:rPr lang="en-US" sz="1200" kern="1200" baseline="30000" dirty="0" smtClean="0">
                <a:solidFill>
                  <a:schemeClr val="tx1"/>
                </a:solidFill>
                <a:effectLst/>
                <a:latin typeface="+mn-lt"/>
                <a:ea typeface="+mn-ea"/>
                <a:cs typeface="+mn-cs"/>
              </a:rPr>
              <a:t>20 </a:t>
            </a:r>
            <a:r>
              <a:rPr lang="en-US" sz="1200" kern="1200" dirty="0" smtClean="0">
                <a:solidFill>
                  <a:schemeClr val="tx1"/>
                </a:solidFill>
                <a:effectLst/>
                <a:latin typeface="+mn-lt"/>
                <a:ea typeface="+mn-ea"/>
                <a:cs typeface="+mn-cs"/>
              </a:rPr>
              <a:t>But I have this against you: You tolerate that woman Jezebel, who calls herself a prophetess, and by her teaching deceives my servants to commit sexual immorality and to eat food sacrificed to idols. 	</a:t>
            </a:r>
          </a:p>
          <a:p>
            <a:r>
              <a:rPr lang="en-US" sz="1200" kern="1200" dirty="0" smtClean="0">
                <a:solidFill>
                  <a:schemeClr val="tx1"/>
                </a:solidFill>
                <a:effectLst/>
                <a:latin typeface="+mn-lt"/>
                <a:ea typeface="+mn-ea"/>
                <a:cs typeface="+mn-cs"/>
              </a:rPr>
              <a:t>Our goal and desire is always to teach the truth from God’s Word. If we are to please God, we cannot allow sin to abide in our congregation.</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5</a:t>
            </a:fld>
            <a:endParaRPr lang="en-US"/>
          </a:p>
        </p:txBody>
      </p:sp>
    </p:spTree>
    <p:extLst>
      <p:ext uri="{BB962C8B-B14F-4D97-AF65-F5344CB8AC3E}">
        <p14:creationId xmlns:p14="http://schemas.microsoft.com/office/powerpoint/2010/main" val="2025035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Sardis- Revelation 3:1-2 </a:t>
            </a:r>
          </a:p>
          <a:p>
            <a:r>
              <a:rPr lang="en-US" sz="1200" kern="1200" dirty="0" smtClean="0">
                <a:solidFill>
                  <a:schemeClr val="tx1"/>
                </a:solidFill>
                <a:effectLst/>
                <a:latin typeface="+mn-lt"/>
                <a:ea typeface="+mn-ea"/>
                <a:cs typeface="+mn-cs"/>
              </a:rPr>
              <a:t>‘I know your deeds, that you have a reputation that you are alive, but in reality you are dead. </a:t>
            </a:r>
            <a:r>
              <a:rPr lang="en-US" sz="1200" kern="1200" baseline="300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Wake up then, and strengthen what remains that was about to die, because I have not found your deeds complete in the sight of my God.</a:t>
            </a:r>
          </a:p>
          <a:p>
            <a:r>
              <a:rPr lang="en-US" sz="1200" kern="1200" dirty="0" smtClean="0">
                <a:solidFill>
                  <a:schemeClr val="tx1"/>
                </a:solidFill>
                <a:effectLst/>
                <a:latin typeface="+mn-lt"/>
                <a:ea typeface="+mn-ea"/>
                <a:cs typeface="+mn-cs"/>
              </a:rPr>
              <a:t>We don’t want to play church we desire to be active servants of the Lord. The </a:t>
            </a:r>
          </a:p>
          <a:p>
            <a:r>
              <a:rPr lang="en-US" sz="1200" kern="1200" dirty="0" smtClean="0">
                <a:solidFill>
                  <a:schemeClr val="tx1"/>
                </a:solidFill>
                <a:effectLst/>
                <a:latin typeface="+mn-lt"/>
                <a:ea typeface="+mn-ea"/>
                <a:cs typeface="+mn-cs"/>
              </a:rPr>
              <a:t>things that we do should impact those around us inside and outside this congregation.</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6</a:t>
            </a:fld>
            <a:endParaRPr lang="en-US"/>
          </a:p>
        </p:txBody>
      </p:sp>
    </p:spTree>
    <p:extLst>
      <p:ext uri="{BB962C8B-B14F-4D97-AF65-F5344CB8AC3E}">
        <p14:creationId xmlns:p14="http://schemas.microsoft.com/office/powerpoint/2010/main" val="872447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Philadelphia Rev 3:8</a:t>
            </a:r>
          </a:p>
          <a:p>
            <a:r>
              <a:rPr lang="en-US" sz="1200" kern="1200" baseline="30000" dirty="0" smtClean="0">
                <a:solidFill>
                  <a:schemeClr val="tx1"/>
                </a:solidFill>
                <a:effectLst/>
                <a:latin typeface="+mn-lt"/>
                <a:ea typeface="+mn-ea"/>
                <a:cs typeface="+mn-cs"/>
              </a:rPr>
              <a:t>8 </a:t>
            </a:r>
            <a:r>
              <a:rPr lang="en-US" sz="1200" kern="1200" dirty="0" smtClean="0">
                <a:solidFill>
                  <a:schemeClr val="tx1"/>
                </a:solidFill>
                <a:effectLst/>
                <a:latin typeface="+mn-lt"/>
                <a:ea typeface="+mn-ea"/>
                <a:cs typeface="+mn-cs"/>
              </a:rPr>
              <a:t>‘I know your deeds. (Look! I have put in front of you an open door that no one can shut.) I know that you have little strength, but you have obeyed my word and have not denied my name. </a:t>
            </a:r>
          </a:p>
          <a:p>
            <a:r>
              <a:rPr lang="en-US" sz="1200" kern="1200" dirty="0" smtClean="0">
                <a:solidFill>
                  <a:schemeClr val="tx1"/>
                </a:solidFill>
                <a:effectLst/>
                <a:latin typeface="+mn-lt"/>
                <a:ea typeface="+mn-ea"/>
                <a:cs typeface="+mn-cs"/>
              </a:rPr>
              <a:t>The power to succeed does not lie in our hands… God is in control and through him we can</a:t>
            </a:r>
          </a:p>
          <a:p>
            <a:r>
              <a:rPr lang="en-US" sz="1200" kern="1200" dirty="0" smtClean="0">
                <a:solidFill>
                  <a:schemeClr val="tx1"/>
                </a:solidFill>
                <a:effectLst/>
                <a:latin typeface="+mn-lt"/>
                <a:ea typeface="+mn-ea"/>
                <a:cs typeface="+mn-cs"/>
              </a:rPr>
              <a:t>accomplish much. We want to strive to keep moving forward in all that we do to please him.</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7</a:t>
            </a:fld>
            <a:endParaRPr lang="en-US"/>
          </a:p>
        </p:txBody>
      </p:sp>
    </p:spTree>
    <p:extLst>
      <p:ext uri="{BB962C8B-B14F-4D97-AF65-F5344CB8AC3E}">
        <p14:creationId xmlns:p14="http://schemas.microsoft.com/office/powerpoint/2010/main" val="3523735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Laodicea Rev3:14</a:t>
            </a:r>
          </a:p>
          <a:p>
            <a:r>
              <a:rPr lang="en-US" sz="1200" kern="1200" baseline="30000" dirty="0" smtClean="0">
                <a:solidFill>
                  <a:schemeClr val="tx1"/>
                </a:solidFill>
                <a:effectLst/>
                <a:latin typeface="+mn-lt"/>
                <a:ea typeface="+mn-ea"/>
                <a:cs typeface="+mn-cs"/>
              </a:rPr>
              <a:t>15 </a:t>
            </a:r>
            <a:r>
              <a:rPr lang="en-US" sz="1200" kern="1200" dirty="0" smtClean="0">
                <a:solidFill>
                  <a:schemeClr val="tx1"/>
                </a:solidFill>
                <a:effectLst/>
                <a:latin typeface="+mn-lt"/>
                <a:ea typeface="+mn-ea"/>
                <a:cs typeface="+mn-cs"/>
              </a:rPr>
              <a:t>‘I know your deeds, that you are neither cold nor hot. I wish you were either cold or hot! </a:t>
            </a:r>
            <a:r>
              <a:rPr lang="en-US" sz="1200" kern="1200" baseline="30000" dirty="0" smtClean="0">
                <a:solidFill>
                  <a:schemeClr val="tx1"/>
                </a:solidFill>
                <a:effectLst/>
                <a:latin typeface="+mn-lt"/>
                <a:ea typeface="+mn-ea"/>
                <a:cs typeface="+mn-cs"/>
              </a:rPr>
              <a:t>16 </a:t>
            </a:r>
            <a:r>
              <a:rPr lang="en-US" sz="1200" kern="1200" dirty="0" smtClean="0">
                <a:solidFill>
                  <a:schemeClr val="tx1"/>
                </a:solidFill>
                <a:effectLst/>
                <a:latin typeface="+mn-lt"/>
                <a:ea typeface="+mn-ea"/>
                <a:cs typeface="+mn-cs"/>
              </a:rPr>
              <a:t>So because you are lukewarm, and neither hot nor cold, I am going to vomit you out of my mouth! </a:t>
            </a:r>
          </a:p>
          <a:p>
            <a:r>
              <a:rPr lang="en-US" sz="1200" kern="1200" dirty="0" smtClean="0">
                <a:solidFill>
                  <a:schemeClr val="tx1"/>
                </a:solidFill>
                <a:effectLst/>
                <a:latin typeface="+mn-lt"/>
                <a:ea typeface="+mn-ea"/>
                <a:cs typeface="+mn-cs"/>
              </a:rPr>
              <a:t>This is one of my greatest worries… I don’t want to be part of a lukewarm body. If we are not </a:t>
            </a:r>
          </a:p>
          <a:p>
            <a:r>
              <a:rPr lang="en-US" sz="1200" kern="1200" dirty="0" smtClean="0">
                <a:solidFill>
                  <a:schemeClr val="tx1"/>
                </a:solidFill>
                <a:effectLst/>
                <a:latin typeface="+mn-lt"/>
                <a:ea typeface="+mn-ea"/>
                <a:cs typeface="+mn-cs"/>
              </a:rPr>
              <a:t>moving forward then we are moving back. This is our challenge for 2014 let us move forward in God’s name.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4BE2640-1869-4588-94D5-11CAB1185F27}" type="slidenum">
              <a:rPr lang="en-US" smtClean="0"/>
              <a:t>8</a:t>
            </a:fld>
            <a:endParaRPr lang="en-US"/>
          </a:p>
        </p:txBody>
      </p:sp>
    </p:spTree>
    <p:extLst>
      <p:ext uri="{BB962C8B-B14F-4D97-AF65-F5344CB8AC3E}">
        <p14:creationId xmlns:p14="http://schemas.microsoft.com/office/powerpoint/2010/main" val="614221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we began to plan for this year our first step was to recognize the things that were within our control and the things that were out of our control.</a:t>
            </a:r>
          </a:p>
          <a:p>
            <a:r>
              <a:rPr lang="en-US" sz="1200" kern="1200" dirty="0" smtClean="0">
                <a:solidFill>
                  <a:schemeClr val="tx1"/>
                </a:solidFill>
                <a:effectLst/>
                <a:latin typeface="+mn-lt"/>
                <a:ea typeface="+mn-ea"/>
                <a:cs typeface="+mn-cs"/>
              </a:rPr>
              <a:t>We had a very successful 2013 year in spite of some difficult circumstances over not only last year but even the prior years. The elders understood that many in this congregation found themselves searching for employment and as a result many of us had to cut back on our giving during the past couple of years. </a:t>
            </a:r>
          </a:p>
          <a:p>
            <a:r>
              <a:rPr lang="en-US" sz="1200" kern="1200" dirty="0" smtClean="0">
                <a:solidFill>
                  <a:schemeClr val="tx1"/>
                </a:solidFill>
                <a:effectLst/>
                <a:latin typeface="+mn-lt"/>
                <a:ea typeface="+mn-ea"/>
                <a:cs typeface="+mn-cs"/>
              </a:rPr>
              <a:t>For the first time in many years we did not send a team out on a mission trip to Dominica. We were still able to conduct a very successful local meeting and the congregation rallied around this effort and participated in ways that we have not seen in quite some time. For this effort, we as elders are very pleased. Your efforts continued during the summer with an outstanding Vacation Bible School. This activity has been well received in the community and we know that we have families attending here now because of this outreach.</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9</a:t>
            </a:fld>
            <a:endParaRPr lang="en-US"/>
          </a:p>
        </p:txBody>
      </p:sp>
    </p:spTree>
    <p:extLst>
      <p:ext uri="{BB962C8B-B14F-4D97-AF65-F5344CB8AC3E}">
        <p14:creationId xmlns:p14="http://schemas.microsoft.com/office/powerpoint/2010/main" val="418705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move into 2014 we are beginning to sense an improvement in the economic environment and are optimistic that our circumstances will continue to progress in a positive way.</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10</a:t>
            </a:fld>
            <a:endParaRPr lang="en-US"/>
          </a:p>
        </p:txBody>
      </p:sp>
    </p:spTree>
    <p:extLst>
      <p:ext uri="{BB962C8B-B14F-4D97-AF65-F5344CB8AC3E}">
        <p14:creationId xmlns:p14="http://schemas.microsoft.com/office/powerpoint/2010/main" val="683139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BE2640-1869-4588-94D5-11CAB1185F27}" type="slidenum">
              <a:rPr lang="en-US" smtClean="0"/>
              <a:t>11</a:t>
            </a:fld>
            <a:endParaRPr lang="en-US"/>
          </a:p>
        </p:txBody>
      </p:sp>
    </p:spTree>
    <p:extLst>
      <p:ext uri="{BB962C8B-B14F-4D97-AF65-F5344CB8AC3E}">
        <p14:creationId xmlns:p14="http://schemas.microsoft.com/office/powerpoint/2010/main" val="2643208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budgeting for our activities, there are a couple of ways that this can be accomplished. We can look at how our contribution has been historically and then try and fit what we do into that bucket. This is often the approach that is taken.</a:t>
            </a:r>
          </a:p>
          <a:p>
            <a:r>
              <a:rPr lang="en-US" sz="1200" kern="1200" dirty="0" smtClean="0">
                <a:solidFill>
                  <a:schemeClr val="tx1"/>
                </a:solidFill>
                <a:effectLst/>
                <a:latin typeface="+mn-lt"/>
                <a:ea typeface="+mn-ea"/>
                <a:cs typeface="+mn-cs"/>
              </a:rPr>
              <a:t>Another way to approach the budget is to decide what we want to accomplish and then see what it will take to get there. This is the approach that we have chosen to take. </a:t>
            </a:r>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12</a:t>
            </a:fld>
            <a:endParaRPr lang="en-US"/>
          </a:p>
        </p:txBody>
      </p:sp>
    </p:spTree>
    <p:extLst>
      <p:ext uri="{BB962C8B-B14F-4D97-AF65-F5344CB8AC3E}">
        <p14:creationId xmlns:p14="http://schemas.microsoft.com/office/powerpoint/2010/main" val="1663163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reasoning was to involve the Deacons in the process and let them tell us what they wanted to do. If the numbers seemed reasonable then that is what we would do. Ultimately we are only going to be able to do what we can afford to do and that will determine how much of our goals are accomplished in 2014. In other words: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What</a:t>
            </a:r>
            <a:r>
              <a:rPr lang="en-US" sz="1200" kern="1200" baseline="0" dirty="0" smtClean="0">
                <a:solidFill>
                  <a:schemeClr val="tx1"/>
                </a:solidFill>
                <a:effectLst/>
                <a:latin typeface="+mn-lt"/>
                <a:ea typeface="+mn-ea"/>
                <a:cs typeface="+mn-cs"/>
              </a:rPr>
              <a:t> do we went to do this year?</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What will it take to get there?</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What is our contingency plan?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4BE2640-1869-4588-94D5-11CAB1185F27}" type="slidenum">
              <a:rPr lang="en-US" smtClean="0"/>
              <a:t>13</a:t>
            </a:fld>
            <a:endParaRPr lang="en-US"/>
          </a:p>
        </p:txBody>
      </p:sp>
    </p:spTree>
    <p:extLst>
      <p:ext uri="{BB962C8B-B14F-4D97-AF65-F5344CB8AC3E}">
        <p14:creationId xmlns:p14="http://schemas.microsoft.com/office/powerpoint/2010/main" val="676795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does 2014 look like?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If I were to come up with a theme for this year, I would probably describe it as “Family Focused”</a:t>
            </a:r>
          </a:p>
          <a:p>
            <a:r>
              <a:rPr lang="en-US" sz="1200" kern="1200" dirty="0" smtClean="0">
                <a:solidFill>
                  <a:schemeClr val="tx1"/>
                </a:solidFill>
                <a:effectLst/>
                <a:latin typeface="+mn-lt"/>
                <a:ea typeface="+mn-ea"/>
                <a:cs typeface="+mn-cs"/>
              </a:rPr>
              <a:t>We have been looking for quite some time now at how we can help to strengthen the family and this seems to be of concern to all of us. Many of the activities we will be involved with have this focus to them.</a:t>
            </a:r>
          </a:p>
          <a:p>
            <a:r>
              <a:rPr lang="en-US" sz="1200" kern="1200" dirty="0" smtClean="0">
                <a:solidFill>
                  <a:schemeClr val="tx1"/>
                </a:solidFill>
                <a:effectLst/>
                <a:latin typeface="+mn-lt"/>
                <a:ea typeface="+mn-ea"/>
                <a:cs typeface="+mn-cs"/>
              </a:rPr>
              <a:t>Marriage Enrichment classes are taking place at this time and we hope to continue with additional classes this year. These take place outside of our normal meeting times and are being led by Joe and Connie </a:t>
            </a:r>
            <a:r>
              <a:rPr lang="en-US" sz="1200" kern="1200" dirty="0" err="1" smtClean="0">
                <a:solidFill>
                  <a:schemeClr val="tx1"/>
                </a:solidFill>
                <a:effectLst/>
                <a:latin typeface="+mn-lt"/>
                <a:ea typeface="+mn-ea"/>
                <a:cs typeface="+mn-cs"/>
              </a:rPr>
              <a:t>Higgenbotham</a:t>
            </a:r>
            <a:r>
              <a:rPr lang="en-US" sz="1200" kern="1200" dirty="0" smtClean="0">
                <a:solidFill>
                  <a:schemeClr val="tx1"/>
                </a:solidFill>
                <a:effectLst/>
                <a:latin typeface="+mn-lt"/>
                <a:ea typeface="+mn-ea"/>
                <a:cs typeface="+mn-cs"/>
              </a:rPr>
              <a:t>. We have also budgeted for training of additional facilitators to assist in this area.</a:t>
            </a:r>
          </a:p>
          <a:p>
            <a:r>
              <a:rPr lang="en-US" sz="1200" kern="1200" dirty="0" smtClean="0">
                <a:solidFill>
                  <a:schemeClr val="tx1"/>
                </a:solidFill>
                <a:effectLst/>
                <a:latin typeface="+mn-lt"/>
                <a:ea typeface="+mn-ea"/>
                <a:cs typeface="+mn-cs"/>
              </a:rPr>
              <a:t>Building Healthy Homes with Phil Sanders will be this year’s meeting in the first week of March. Please continue to pray for this and make plans to be here for this event.</a:t>
            </a:r>
          </a:p>
          <a:p>
            <a:r>
              <a:rPr lang="en-US" sz="1200" kern="1200" dirty="0" smtClean="0">
                <a:solidFill>
                  <a:schemeClr val="tx1"/>
                </a:solidFill>
                <a:effectLst/>
                <a:latin typeface="+mn-lt"/>
                <a:ea typeface="+mn-ea"/>
                <a:cs typeface="+mn-cs"/>
              </a:rPr>
              <a:t>Bible Bowl is an activity that falls under our youth activities but has morphed over the years into more of a family activity. This is pure bible study and we are thankful to the </a:t>
            </a:r>
            <a:r>
              <a:rPr lang="en-US" sz="1200" kern="1200" dirty="0" err="1" smtClean="0">
                <a:solidFill>
                  <a:schemeClr val="tx1"/>
                </a:solidFill>
                <a:effectLst/>
                <a:latin typeface="+mn-lt"/>
                <a:ea typeface="+mn-ea"/>
                <a:cs typeface="+mn-cs"/>
              </a:rPr>
              <a:t>Cuttrells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Vetitos</a:t>
            </a:r>
            <a:r>
              <a:rPr lang="en-US" sz="1200" kern="1200" dirty="0" smtClean="0">
                <a:solidFill>
                  <a:schemeClr val="tx1"/>
                </a:solidFill>
                <a:effectLst/>
                <a:latin typeface="+mn-lt"/>
                <a:ea typeface="+mn-ea"/>
                <a:cs typeface="+mn-cs"/>
              </a:rPr>
              <a:t>, Johnsons, along with many other families that have continued to support and develop this opportunity for the congregation to grow in knowledge of God’s word.</a:t>
            </a:r>
          </a:p>
          <a:p>
            <a:r>
              <a:rPr lang="en-US" sz="1200" kern="1200" dirty="0" smtClean="0">
                <a:solidFill>
                  <a:schemeClr val="tx1"/>
                </a:solidFill>
                <a:effectLst/>
                <a:latin typeface="+mn-lt"/>
                <a:ea typeface="+mn-ea"/>
                <a:cs typeface="+mn-cs"/>
              </a:rPr>
              <a:t>Youth Activities continue to be one of the more effective ways to reach into our community and we continue to support the camps, retreats, and service activities that are part of our 2014 goals.</a:t>
            </a:r>
          </a:p>
          <a:p>
            <a:r>
              <a:rPr lang="en-US" sz="1200" kern="1200" dirty="0" smtClean="0">
                <a:solidFill>
                  <a:schemeClr val="tx1"/>
                </a:solidFill>
                <a:effectLst/>
                <a:latin typeface="+mn-lt"/>
                <a:ea typeface="+mn-ea"/>
                <a:cs typeface="+mn-cs"/>
              </a:rPr>
              <a:t>Vacation Bible School has been one of the more successful efforts the past few years in not only reaching out to our community but also allowing an inclusive atmosphere within the congregation. We are thankful for the efforts that Pat </a:t>
            </a:r>
            <a:r>
              <a:rPr lang="en-US" sz="1200" kern="1200" dirty="0" err="1" smtClean="0">
                <a:solidFill>
                  <a:schemeClr val="tx1"/>
                </a:solidFill>
                <a:effectLst/>
                <a:latin typeface="+mn-lt"/>
                <a:ea typeface="+mn-ea"/>
                <a:cs typeface="+mn-cs"/>
              </a:rPr>
              <a:t>Marrie</a:t>
            </a:r>
            <a:r>
              <a:rPr lang="en-US" sz="1200" kern="1200" dirty="0" smtClean="0">
                <a:solidFill>
                  <a:schemeClr val="tx1"/>
                </a:solidFill>
                <a:effectLst/>
                <a:latin typeface="+mn-lt"/>
                <a:ea typeface="+mn-ea"/>
                <a:cs typeface="+mn-cs"/>
              </a:rPr>
              <a:t> and a team that he has worked with to continue improving our VBS. They have a five year plan in place and are well on their way to meeting their plans for a sustaining VBS program. Our challenge to Pat has been to continue to bring more people into the program so that this is a congregational effort that will be known in League City.</a:t>
            </a:r>
          </a:p>
          <a:p>
            <a:r>
              <a:rPr lang="en-US" sz="1200" kern="1200" dirty="0" smtClean="0">
                <a:solidFill>
                  <a:schemeClr val="tx1"/>
                </a:solidFill>
                <a:effectLst/>
                <a:latin typeface="+mn-lt"/>
                <a:ea typeface="+mn-ea"/>
                <a:cs typeface="+mn-cs"/>
              </a:rPr>
              <a:t>Mission work from League City continues to be a focus this year. Our missionaries are Shelly Bryant in Singapore and China, Nick Gill in Belarus, </a:t>
            </a:r>
            <a:r>
              <a:rPr lang="en-US" sz="1200" kern="1200" dirty="0" err="1" smtClean="0">
                <a:solidFill>
                  <a:schemeClr val="tx1"/>
                </a:solidFill>
                <a:effectLst/>
                <a:latin typeface="+mn-lt"/>
                <a:ea typeface="+mn-ea"/>
                <a:cs typeface="+mn-cs"/>
              </a:rPr>
              <a:t>Kell</a:t>
            </a:r>
            <a:r>
              <a:rPr lang="en-US" sz="1200" kern="1200" dirty="0" smtClean="0">
                <a:solidFill>
                  <a:schemeClr val="tx1"/>
                </a:solidFill>
                <a:effectLst/>
                <a:latin typeface="+mn-lt"/>
                <a:ea typeface="+mn-ea"/>
                <a:cs typeface="+mn-cs"/>
              </a:rPr>
              <a:t> George in Dominica, Cornelius George in Monserrat. All of these activities are taking place outside of the US. The elders have discussed and feel like there are some opportunities within the states that may be of interest to the members now and in the future. We have decided to begin assisting Josh Austin in his work with Native Americans in Arizona. Our hope is that this relationship will continue to grow and provide opportunities for the congregation to experience mission work within the US. When you have a chance, stop by the bulletin board and look at the photos of thee missionaries and the reports they have sent us.</a:t>
            </a:r>
          </a:p>
          <a:p>
            <a:r>
              <a:rPr lang="en-US" sz="1200" kern="1200" dirty="0" smtClean="0">
                <a:solidFill>
                  <a:schemeClr val="tx1"/>
                </a:solidFill>
                <a:effectLst/>
                <a:latin typeface="+mn-lt"/>
                <a:ea typeface="+mn-ea"/>
                <a:cs typeface="+mn-cs"/>
              </a:rPr>
              <a:t>Our work with the church in </a:t>
            </a:r>
            <a:r>
              <a:rPr lang="en-US" sz="1200" kern="1200" dirty="0" err="1" smtClean="0">
                <a:solidFill>
                  <a:schemeClr val="tx1"/>
                </a:solidFill>
                <a:effectLst/>
                <a:latin typeface="+mn-lt"/>
                <a:ea typeface="+mn-ea"/>
                <a:cs typeface="+mn-cs"/>
              </a:rPr>
              <a:t>Salsibury</a:t>
            </a:r>
            <a:r>
              <a:rPr lang="en-US" sz="1200" kern="1200" dirty="0" smtClean="0">
                <a:solidFill>
                  <a:schemeClr val="tx1"/>
                </a:solidFill>
                <a:effectLst/>
                <a:latin typeface="+mn-lt"/>
                <a:ea typeface="+mn-ea"/>
                <a:cs typeface="+mn-cs"/>
              </a:rPr>
              <a:t> Dominica has been in a period of transition for the last year or so and Brother </a:t>
            </a:r>
            <a:r>
              <a:rPr lang="en-US" sz="1200" kern="1200" dirty="0" err="1" smtClean="0">
                <a:solidFill>
                  <a:schemeClr val="tx1"/>
                </a:solidFill>
                <a:effectLst/>
                <a:latin typeface="+mn-lt"/>
                <a:ea typeface="+mn-ea"/>
                <a:cs typeface="+mn-cs"/>
              </a:rPr>
              <a:t>Kell</a:t>
            </a:r>
            <a:r>
              <a:rPr lang="en-US" sz="1200" kern="1200" dirty="0" smtClean="0">
                <a:solidFill>
                  <a:schemeClr val="tx1"/>
                </a:solidFill>
                <a:effectLst/>
                <a:latin typeface="+mn-lt"/>
                <a:ea typeface="+mn-ea"/>
                <a:cs typeface="+mn-cs"/>
              </a:rPr>
              <a:t> George is trying to strengthen the congregation there. Our plans are to go down in May to evaluate and encourage the brothers and sisters in Salisbury. Kim will be organizing a Ladies day for those ladies of the congregation similar to the ones we have here in League City.</a:t>
            </a:r>
          </a:p>
          <a:p>
            <a:r>
              <a:rPr lang="en-US" sz="1200" kern="1200" dirty="0" smtClean="0">
                <a:solidFill>
                  <a:schemeClr val="tx1"/>
                </a:solidFill>
                <a:effectLst/>
                <a:latin typeface="+mn-lt"/>
                <a:ea typeface="+mn-ea"/>
                <a:cs typeface="+mn-cs"/>
              </a:rPr>
              <a:t>In July Ralph will be taking a team to Salisbury to work in conjunction with the meeting being planned by brother </a:t>
            </a:r>
            <a:r>
              <a:rPr lang="en-US" sz="1200" kern="1200" dirty="0" err="1" smtClean="0">
                <a:solidFill>
                  <a:schemeClr val="tx1"/>
                </a:solidFill>
                <a:effectLst/>
                <a:latin typeface="+mn-lt"/>
                <a:ea typeface="+mn-ea"/>
                <a:cs typeface="+mn-cs"/>
              </a:rPr>
              <a:t>Kell</a:t>
            </a:r>
            <a:r>
              <a:rPr lang="en-US" sz="1200" kern="1200" dirty="0" smtClean="0">
                <a:solidFill>
                  <a:schemeClr val="tx1"/>
                </a:solidFill>
                <a:effectLst/>
                <a:latin typeface="+mn-lt"/>
                <a:ea typeface="+mn-ea"/>
                <a:cs typeface="+mn-cs"/>
              </a:rPr>
              <a:t>. It has been a while since a campaign took place in Salisbury and we are hoping this will be an encouragement to them.</a:t>
            </a:r>
          </a:p>
          <a:p>
            <a:r>
              <a:rPr lang="en-US" sz="1200" kern="1200" dirty="0" smtClean="0">
                <a:solidFill>
                  <a:schemeClr val="tx1"/>
                </a:solidFill>
                <a:effectLst/>
                <a:latin typeface="+mn-lt"/>
                <a:ea typeface="+mn-ea"/>
                <a:cs typeface="+mn-cs"/>
              </a:rPr>
              <a:t>Many of you are aware of the college students from League City that are planning mission trips during their spring breaks. </a:t>
            </a:r>
          </a:p>
          <a:p>
            <a:r>
              <a:rPr lang="en-US" sz="1200" kern="1200" dirty="0" smtClean="0">
                <a:solidFill>
                  <a:schemeClr val="tx1"/>
                </a:solidFill>
                <a:effectLst/>
                <a:latin typeface="+mn-lt"/>
                <a:ea typeface="+mn-ea"/>
                <a:cs typeface="+mn-cs"/>
              </a:rPr>
              <a:t>The Parkers, will once again be spending time in Singapore during the summer assisting with the work there. </a:t>
            </a:r>
          </a:p>
          <a:p>
            <a:r>
              <a:rPr lang="en-US" sz="1200" kern="1200" dirty="0" smtClean="0">
                <a:solidFill>
                  <a:schemeClr val="tx1"/>
                </a:solidFill>
                <a:effectLst/>
                <a:latin typeface="+mn-lt"/>
                <a:ea typeface="+mn-ea"/>
                <a:cs typeface="+mn-cs"/>
              </a:rPr>
              <a:t>Many of you continue to visit the nursing homes during the week as well as providing communion praying and singing and encouraging. </a:t>
            </a:r>
          </a:p>
          <a:p>
            <a:r>
              <a:rPr lang="en-US" sz="1200" kern="1200" dirty="0" smtClean="0">
                <a:solidFill>
                  <a:schemeClr val="tx1"/>
                </a:solidFill>
                <a:effectLst/>
                <a:latin typeface="+mn-lt"/>
                <a:ea typeface="+mn-ea"/>
                <a:cs typeface="+mn-cs"/>
              </a:rPr>
              <a:t>These are all activities that reach out to the world locally and abroad. </a:t>
            </a:r>
          </a:p>
          <a:p>
            <a:r>
              <a:rPr lang="en-US" sz="1200" kern="1200" dirty="0" smtClean="0">
                <a:solidFill>
                  <a:schemeClr val="tx1"/>
                </a:solidFill>
                <a:effectLst/>
                <a:latin typeface="+mn-lt"/>
                <a:ea typeface="+mn-ea"/>
                <a:cs typeface="+mn-cs"/>
              </a:rPr>
              <a:t>We continue to have great Bible classes and excellent facilities that must be maintained. It looks like 2014 is going to be a busy but productive year.</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14</a:t>
            </a:fld>
            <a:endParaRPr lang="en-US"/>
          </a:p>
        </p:txBody>
      </p:sp>
    </p:spTree>
    <p:extLst>
      <p:ext uri="{BB962C8B-B14F-4D97-AF65-F5344CB8AC3E}">
        <p14:creationId xmlns:p14="http://schemas.microsoft.com/office/powerpoint/2010/main" val="2535452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what will it take for us to accomplish our goals for this year?</a:t>
            </a:r>
          </a:p>
          <a:p>
            <a:r>
              <a:rPr lang="en-US" sz="1200" kern="1200" dirty="0" smtClean="0">
                <a:solidFill>
                  <a:schemeClr val="tx1"/>
                </a:solidFill>
                <a:effectLst/>
                <a:latin typeface="+mn-lt"/>
                <a:ea typeface="+mn-ea"/>
                <a:cs typeface="+mn-cs"/>
              </a:rPr>
              <a:t>For the past few years the elders have had a desire to include as much of the expected expenses in the budget as possible and to minimize the need for special contributions. We are continuing to work towards that with this year’s budget.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weekly budgeted need during 2013 was $12,398 and this congregation responded well averaging $11,860 per week. We feel that this was exceptional given the economic difficulties that many faced during this period.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accomplish our plans this year the weekly contribution needs to be $13,064. This is an $826 weekly increase over last year’s budget. The elders feel that this is an attainable goal for two reasons. The ground work that this congregation has laid over the past few years has positioned League City for growth. You are talking to your friends and neighbors about the good things that are happening at League City church of Christ. We trust that this will continue and we will be able to achieve our desires to continue spreading God’s word and be pleasing to him. Secondly we are confident that this plan will take place because this congregation has always responded positively when a challenge is placed before them. You are a people that strive to serve God and we know you will continue to rise to this challenge.</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15</a:t>
            </a:fld>
            <a:endParaRPr lang="en-US"/>
          </a:p>
        </p:txBody>
      </p:sp>
    </p:spTree>
    <p:extLst>
      <p:ext uri="{BB962C8B-B14F-4D97-AF65-F5344CB8AC3E}">
        <p14:creationId xmlns:p14="http://schemas.microsoft.com/office/powerpoint/2010/main" val="4134414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is our Contingency Plan?</a:t>
            </a:r>
          </a:p>
          <a:p>
            <a:r>
              <a:rPr lang="en-US" sz="1200" kern="1200" dirty="0" smtClean="0">
                <a:solidFill>
                  <a:schemeClr val="tx1"/>
                </a:solidFill>
                <a:effectLst/>
                <a:latin typeface="+mn-lt"/>
                <a:ea typeface="+mn-ea"/>
                <a:cs typeface="+mn-cs"/>
              </a:rPr>
              <a:t>A budget is a tool to help you plan. These are the things that we would like to accomplish this year. As stewards of God’s money, the elders will only spend what we have available. If the funds are not available, obviously we will not be able to accomplish all of the things the deacons have said they would like to do this year. We are confident this congregation will respond and we will be able to meet our goals.</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16</a:t>
            </a:fld>
            <a:endParaRPr lang="en-US"/>
          </a:p>
        </p:txBody>
      </p:sp>
    </p:spTree>
    <p:extLst>
      <p:ext uri="{BB962C8B-B14F-4D97-AF65-F5344CB8AC3E}">
        <p14:creationId xmlns:p14="http://schemas.microsoft.com/office/powerpoint/2010/main" val="3640287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can you do to make this happen?</a:t>
            </a:r>
          </a:p>
          <a:p>
            <a:r>
              <a:rPr lang="en-US" sz="1200" kern="1200" dirty="0" smtClean="0">
                <a:solidFill>
                  <a:schemeClr val="tx1"/>
                </a:solidFill>
                <a:effectLst/>
                <a:latin typeface="+mn-lt"/>
                <a:ea typeface="+mn-ea"/>
                <a:cs typeface="+mn-cs"/>
              </a:rPr>
              <a:t>1 Thessalonians 5:16-17 tells us to Rejoice always and Pray without ceasing. </a:t>
            </a:r>
          </a:p>
          <a:p>
            <a:r>
              <a:rPr lang="en-US" sz="1200" kern="1200" dirty="0" smtClean="0">
                <a:solidFill>
                  <a:schemeClr val="tx1"/>
                </a:solidFill>
                <a:effectLst/>
                <a:latin typeface="+mn-lt"/>
                <a:ea typeface="+mn-ea"/>
                <a:cs typeface="+mn-cs"/>
              </a:rPr>
              <a:t>This is certainly applicable for us today. Pray that we will be able to continue as a steadfast congregation of the Lord’s people that continues to grow. Rejoice in the blessing that we have as loving caring brothers and sisters in Christ here at League City. </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17</a:t>
            </a:fld>
            <a:endParaRPr lang="en-US"/>
          </a:p>
        </p:txBody>
      </p:sp>
    </p:spTree>
    <p:extLst>
      <p:ext uri="{BB962C8B-B14F-4D97-AF65-F5344CB8AC3E}">
        <p14:creationId xmlns:p14="http://schemas.microsoft.com/office/powerpoint/2010/main" val="3800486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Luke 14: 28 tells us For which one of you desiring to build a tower does not first sit down and count the cost?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would encourage each of you as a family to sit down together and reflect on your circumstances. If you see that you can increase your giving then do so if not then “Rejoice Always”.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4BE2640-1869-4588-94D5-11CAB1185F27}" type="slidenum">
              <a:rPr lang="en-US" smtClean="0"/>
              <a:t>18</a:t>
            </a:fld>
            <a:endParaRPr lang="en-US"/>
          </a:p>
        </p:txBody>
      </p:sp>
    </p:spTree>
    <p:extLst>
      <p:ext uri="{BB962C8B-B14F-4D97-AF65-F5344CB8AC3E}">
        <p14:creationId xmlns:p14="http://schemas.microsoft.com/office/powerpoint/2010/main" val="395462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 Corinthians 15:58  “Therefore my beloved brothers, be steadfast , immovable always abounding in the work of the Lord, knowing that in the Lord, your labor is not in vain”.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Remain steadfast in your desires to serve God.</a:t>
            </a:r>
          </a:p>
          <a:p>
            <a:endParaRPr lang="en-US" dirty="0"/>
          </a:p>
        </p:txBody>
      </p:sp>
      <p:sp>
        <p:nvSpPr>
          <p:cNvPr id="4" name="Slide Number Placeholder 3"/>
          <p:cNvSpPr>
            <a:spLocks noGrp="1"/>
          </p:cNvSpPr>
          <p:nvPr>
            <p:ph type="sldNum" sz="quarter" idx="10"/>
          </p:nvPr>
        </p:nvSpPr>
        <p:spPr/>
        <p:txBody>
          <a:bodyPr/>
          <a:lstStyle/>
          <a:p>
            <a:fld id="{E4BE2640-1869-4588-94D5-11CAB1185F27}" type="slidenum">
              <a:rPr lang="en-US" smtClean="0"/>
              <a:t>19</a:t>
            </a:fld>
            <a:endParaRPr lang="en-US"/>
          </a:p>
        </p:txBody>
      </p:sp>
    </p:spTree>
    <p:extLst>
      <p:ext uri="{BB962C8B-B14F-4D97-AF65-F5344CB8AC3E}">
        <p14:creationId xmlns:p14="http://schemas.microsoft.com/office/powerpoint/2010/main" val="1737198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BE2640-1869-4588-94D5-11CAB1185F27}" type="slidenum">
              <a:rPr lang="en-US" smtClean="0"/>
              <a:t>20</a:t>
            </a:fld>
            <a:endParaRPr lang="en-US"/>
          </a:p>
        </p:txBody>
      </p:sp>
    </p:spTree>
    <p:extLst>
      <p:ext uri="{BB962C8B-B14F-4D97-AF65-F5344CB8AC3E}">
        <p14:creationId xmlns:p14="http://schemas.microsoft.com/office/powerpoint/2010/main" val="3653609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BE2640-1869-4588-94D5-11CAB1185F27}" type="slidenum">
              <a:rPr lang="en-US" smtClean="0"/>
              <a:t>21</a:t>
            </a:fld>
            <a:endParaRPr lang="en-US"/>
          </a:p>
        </p:txBody>
      </p:sp>
    </p:spTree>
    <p:extLst>
      <p:ext uri="{BB962C8B-B14F-4D97-AF65-F5344CB8AC3E}">
        <p14:creationId xmlns:p14="http://schemas.microsoft.com/office/powerpoint/2010/main" val="3653609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BE2640-1869-4588-94D5-11CAB1185F27}" type="slidenum">
              <a:rPr lang="en-US" smtClean="0"/>
              <a:t>22</a:t>
            </a:fld>
            <a:endParaRPr lang="en-US"/>
          </a:p>
        </p:txBody>
      </p:sp>
    </p:spTree>
    <p:extLst>
      <p:ext uri="{BB962C8B-B14F-4D97-AF65-F5344CB8AC3E}">
        <p14:creationId xmlns:p14="http://schemas.microsoft.com/office/powerpoint/2010/main" val="2081155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FCBA911F-5285-4F60-AF7F-CFC215072DF4}" type="datetimeFigureOut">
              <a:rPr lang="en-US" smtClean="0"/>
              <a:t>8/8/2018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96D785-4C0E-4E29-947B-469E77E5162D}"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BA911F-5285-4F60-AF7F-CFC215072DF4}" type="datetimeFigureOut">
              <a:rPr lang="en-US" smtClean="0"/>
              <a:t>8/8/2018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CBA911F-5285-4F60-AF7F-CFC215072DF4}" type="datetimeFigureOut">
              <a:rPr lang="en-US" smtClean="0"/>
              <a:t>8/8/2018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96D785-4C0E-4E29-947B-469E77E5162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BA911F-5285-4F60-AF7F-CFC215072DF4}" type="datetimeFigureOut">
              <a:rPr lang="en-US" smtClean="0"/>
              <a:t>8/8/2018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CBA911F-5285-4F60-AF7F-CFC215072DF4}" type="datetimeFigureOut">
              <a:rPr lang="en-US" smtClean="0"/>
              <a:t>8/8/2018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BA911F-5285-4F60-AF7F-CFC215072DF4}" type="datetimeFigureOut">
              <a:rPr lang="en-US" smtClean="0"/>
              <a:t>8/8/2018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BA911F-5285-4F60-AF7F-CFC215072DF4}" type="datetimeFigureOut">
              <a:rPr lang="en-US" smtClean="0"/>
              <a:t>8/8/2018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CBA911F-5285-4F60-AF7F-CFC215072DF4}" type="datetimeFigureOut">
              <a:rPr lang="en-US" smtClean="0"/>
              <a:t>8/8/2018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96D785-4C0E-4E29-947B-469E77E5162D}"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CBA911F-5285-4F60-AF7F-CFC215072DF4}" type="datetimeFigureOut">
              <a:rPr lang="en-US" smtClean="0"/>
              <a:t>8/8/2018</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3696D785-4C0E-4E29-947B-469E77E5162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BA911F-5285-4F60-AF7F-CFC215072DF4}" type="datetimeFigureOut">
              <a:rPr lang="en-US" smtClean="0"/>
              <a:t>8/8/2018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BA911F-5285-4F60-AF7F-CFC215072DF4}" type="datetimeFigureOut">
              <a:rPr lang="en-US" smtClean="0"/>
              <a:t>8/8/2018</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3696D785-4C0E-4E29-947B-469E77E5162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FCBA911F-5285-4F60-AF7F-CFC215072DF4}" type="datetimeFigureOut">
              <a:rPr lang="en-US" smtClean="0"/>
              <a:t>8/8/2018</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3696D785-4C0E-4E29-947B-469E77E5162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0" y="3733800"/>
            <a:ext cx="9144000" cy="3124200"/>
          </a:xfrm>
          <a:solidFill>
            <a:schemeClr val="bg1">
              <a:lumMod val="75000"/>
            </a:schemeClr>
          </a:solidFill>
        </p:spPr>
        <p:txBody>
          <a:bodyPr>
            <a:normAutofit/>
          </a:bodyPr>
          <a:lstStyle/>
          <a:p>
            <a:pPr algn="ctr"/>
            <a:r>
              <a:rPr lang="en-US" dirty="0" smtClean="0"/>
              <a:t/>
            </a:r>
            <a:br>
              <a:rPr lang="en-US" dirty="0" smtClean="0"/>
            </a:br>
            <a:r>
              <a:rPr lang="en-US" dirty="0" smtClean="0"/>
              <a:t>2014 Plan</a:t>
            </a:r>
            <a:br>
              <a:rPr lang="en-US" dirty="0" smtClean="0"/>
            </a:br>
            <a:r>
              <a:rPr lang="en-US" dirty="0" smtClean="0"/>
              <a:t>League City Church of Christ</a:t>
            </a:r>
            <a:endParaRPr lang="en-US" dirty="0"/>
          </a:p>
        </p:txBody>
      </p:sp>
    </p:spTree>
    <p:extLst>
      <p:ext uri="{BB962C8B-B14F-4D97-AF65-F5344CB8AC3E}">
        <p14:creationId xmlns:p14="http://schemas.microsoft.com/office/powerpoint/2010/main" val="2601685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Seven Churches of Asia</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Revelation 1: 4-5</a:t>
            </a:r>
          </a:p>
          <a:p>
            <a:pPr marL="0" indent="0">
              <a:buNone/>
            </a:pPr>
            <a:r>
              <a:rPr lang="en-US" dirty="0" smtClean="0"/>
              <a:t> </a:t>
            </a:r>
            <a:r>
              <a:rPr lang="en-US" baseline="30000" dirty="0" smtClean="0"/>
              <a:t>4 </a:t>
            </a:r>
            <a:r>
              <a:rPr lang="en-US" dirty="0" smtClean="0"/>
              <a:t>From John, to the seven churches that are in the province of Asia: Grace and peace to you from “he who is,” and who was, and who is still to come, and from the seven spirits who are before his throne, </a:t>
            </a:r>
            <a:r>
              <a:rPr lang="en-US" baseline="30000" dirty="0" smtClean="0"/>
              <a:t>5 </a:t>
            </a:r>
            <a:r>
              <a:rPr lang="en-US" dirty="0" smtClean="0"/>
              <a:t>and from Jesus Christ—the faithful witness, the firstborn from among the dead, the ruler over the kings of the earth. </a:t>
            </a:r>
            <a:endParaRPr lang="en-US" dirty="0"/>
          </a:p>
        </p:txBody>
      </p:sp>
    </p:spTree>
    <p:extLst>
      <p:ext uri="{BB962C8B-B14F-4D97-AF65-F5344CB8AC3E}">
        <p14:creationId xmlns:p14="http://schemas.microsoft.com/office/powerpoint/2010/main" val="731705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Ephesus: Revelation 2:2-4</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aseline="30000" dirty="0" smtClean="0"/>
              <a:t>2 </a:t>
            </a:r>
            <a:r>
              <a:rPr lang="en-US" dirty="0" smtClean="0"/>
              <a:t>I know your works as well as your labor and steadfast endurance, and that you cannot tolerate evil. You have even put to the test those who refer to themselves as apostles (but are not), and have discovered that they are false. </a:t>
            </a:r>
            <a:r>
              <a:rPr lang="en-US" baseline="30000" dirty="0" smtClean="0"/>
              <a:t>3 </a:t>
            </a:r>
            <a:r>
              <a:rPr lang="en-US" dirty="0" smtClean="0"/>
              <a:t>I am also aware that you have persisted steadfastly, endured much for the sake of my name, and have not grown weary. </a:t>
            </a:r>
            <a:r>
              <a:rPr lang="en-US" baseline="30000" dirty="0" smtClean="0"/>
              <a:t>4</a:t>
            </a:r>
            <a:r>
              <a:rPr lang="en-US" b="1" baseline="30000" dirty="0" smtClean="0"/>
              <a:t> </a:t>
            </a:r>
            <a:r>
              <a:rPr lang="en-US" b="1" dirty="0" smtClean="0"/>
              <a:t>But I have this against you: You have departed from your first love! </a:t>
            </a:r>
            <a:endParaRPr lang="en-US" dirty="0"/>
          </a:p>
          <a:p>
            <a:pPr marL="0" indent="0">
              <a:buNone/>
            </a:pPr>
            <a:r>
              <a:rPr lang="en-US" dirty="0"/>
              <a:t>	</a:t>
            </a:r>
          </a:p>
          <a:p>
            <a:pPr marL="0" indent="0">
              <a:buNone/>
            </a:pPr>
            <a:r>
              <a:rPr lang="en-US" b="1" u="sng" dirty="0" smtClean="0">
                <a:solidFill>
                  <a:srgbClr val="FF6600"/>
                </a:solidFill>
              </a:rPr>
              <a:t>Our Plan</a:t>
            </a:r>
            <a:r>
              <a:rPr lang="en-US" b="1" dirty="0" smtClean="0">
                <a:solidFill>
                  <a:srgbClr val="FF6600"/>
                </a:solidFill>
              </a:rPr>
              <a:t>: </a:t>
            </a:r>
          </a:p>
          <a:p>
            <a:pPr marL="0" indent="0">
              <a:buNone/>
            </a:pPr>
            <a:r>
              <a:rPr lang="en-US" b="1" dirty="0" smtClean="0">
                <a:solidFill>
                  <a:srgbClr val="FF6600"/>
                </a:solidFill>
              </a:rPr>
              <a:t>Spread the Word of our Lord to the world-locally and globally.</a:t>
            </a:r>
          </a:p>
          <a:p>
            <a:pPr marL="0" indent="0">
              <a:buNone/>
            </a:pPr>
            <a:endParaRPr lang="en-US" dirty="0"/>
          </a:p>
        </p:txBody>
      </p:sp>
    </p:spTree>
    <p:extLst>
      <p:ext uri="{BB962C8B-B14F-4D97-AF65-F5344CB8AC3E}">
        <p14:creationId xmlns:p14="http://schemas.microsoft.com/office/powerpoint/2010/main" val="3788264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dirty="0" smtClean="0"/>
              <a:t>Smyrna: Revelation </a:t>
            </a:r>
            <a:r>
              <a:rPr lang="en-US" dirty="0"/>
              <a:t>2:9-10</a:t>
            </a:r>
          </a:p>
        </p:txBody>
      </p:sp>
      <p:sp>
        <p:nvSpPr>
          <p:cNvPr id="3" name="Content Placeholder 2"/>
          <p:cNvSpPr>
            <a:spLocks noGrp="1"/>
          </p:cNvSpPr>
          <p:nvPr>
            <p:ph idx="1"/>
          </p:nvPr>
        </p:nvSpPr>
        <p:spPr/>
        <p:txBody>
          <a:bodyPr>
            <a:normAutofit fontScale="85000" lnSpcReduction="20000"/>
          </a:bodyPr>
          <a:lstStyle/>
          <a:p>
            <a:pPr marL="0" indent="0">
              <a:buNone/>
            </a:pPr>
            <a:r>
              <a:rPr lang="en-US" baseline="30000" dirty="0" smtClean="0"/>
              <a:t>9 </a:t>
            </a:r>
            <a:r>
              <a:rPr lang="en-US" b="1" dirty="0"/>
              <a:t>I</a:t>
            </a:r>
            <a:r>
              <a:rPr lang="en-US" b="1" dirty="0" smtClean="0"/>
              <a:t> know the distress you are suffering </a:t>
            </a:r>
            <a:r>
              <a:rPr lang="en-US" dirty="0" smtClean="0"/>
              <a:t>and your poverty (but you are rich). I also know the slander against you by those who call themselves Jews and really are not, but are a synagogue of Satan. </a:t>
            </a:r>
            <a:r>
              <a:rPr lang="en-US" baseline="30000" dirty="0" smtClean="0"/>
              <a:t>10 </a:t>
            </a:r>
            <a:r>
              <a:rPr lang="en-US" dirty="0" smtClean="0"/>
              <a:t>Do not be afraid of the things you are about to suffer. The devil is about to have some of you thrown into prison so you may be tested, and you will experience suffering for ten days. Remain faithful even to the point of death, and I will give you the crown that is life itself. </a:t>
            </a:r>
          </a:p>
          <a:p>
            <a:pPr marL="0" indent="0">
              <a:buNone/>
            </a:pPr>
            <a:endParaRPr lang="en-US" dirty="0"/>
          </a:p>
          <a:p>
            <a:pPr marL="0" indent="0">
              <a:buNone/>
            </a:pPr>
            <a:r>
              <a:rPr lang="en-US" b="1" u="sng" dirty="0" smtClean="0">
                <a:solidFill>
                  <a:srgbClr val="FF6600"/>
                </a:solidFill>
              </a:rPr>
              <a:t>Our Plan</a:t>
            </a:r>
            <a:r>
              <a:rPr lang="en-US" dirty="0" smtClean="0">
                <a:solidFill>
                  <a:srgbClr val="FF6600"/>
                </a:solidFill>
              </a:rPr>
              <a:t>:</a:t>
            </a:r>
            <a:endParaRPr lang="en-US" dirty="0">
              <a:solidFill>
                <a:srgbClr val="FF6600"/>
              </a:solidFill>
            </a:endParaRPr>
          </a:p>
          <a:p>
            <a:pPr marL="0" indent="0">
              <a:buNone/>
            </a:pPr>
            <a:r>
              <a:rPr lang="en-US" b="1" dirty="0" smtClean="0">
                <a:solidFill>
                  <a:srgbClr val="FF6600"/>
                </a:solidFill>
              </a:rPr>
              <a:t>Recognize </a:t>
            </a:r>
            <a:r>
              <a:rPr lang="en-US" b="1" dirty="0">
                <a:solidFill>
                  <a:srgbClr val="FF6600"/>
                </a:solidFill>
              </a:rPr>
              <a:t>the economic uncertainty in our world but </a:t>
            </a:r>
            <a:r>
              <a:rPr lang="en-US" b="1" dirty="0" smtClean="0">
                <a:solidFill>
                  <a:srgbClr val="FF6600"/>
                </a:solidFill>
              </a:rPr>
              <a:t>trust </a:t>
            </a:r>
            <a:r>
              <a:rPr lang="en-US" b="1" dirty="0">
                <a:solidFill>
                  <a:srgbClr val="FF6600"/>
                </a:solidFill>
              </a:rPr>
              <a:t>in God to </a:t>
            </a:r>
            <a:r>
              <a:rPr lang="en-US" b="1" dirty="0" smtClean="0">
                <a:solidFill>
                  <a:srgbClr val="FF6600"/>
                </a:solidFill>
              </a:rPr>
              <a:t>provide for </a:t>
            </a:r>
            <a:r>
              <a:rPr lang="en-US" b="1" dirty="0">
                <a:solidFill>
                  <a:srgbClr val="FF6600"/>
                </a:solidFill>
              </a:rPr>
              <a:t>our wellbeing</a:t>
            </a:r>
            <a:r>
              <a:rPr lang="en-US" b="1" dirty="0" smtClean="0">
                <a:solidFill>
                  <a:srgbClr val="FF6600"/>
                </a:solidFill>
              </a:rPr>
              <a:t>.</a:t>
            </a:r>
            <a:endParaRPr lang="en-US" b="1" dirty="0">
              <a:solidFill>
                <a:srgbClr val="FF6600"/>
              </a:solidFill>
            </a:endParaRPr>
          </a:p>
        </p:txBody>
      </p:sp>
    </p:spTree>
    <p:extLst>
      <p:ext uri="{BB962C8B-B14F-4D97-AF65-F5344CB8AC3E}">
        <p14:creationId xmlns:p14="http://schemas.microsoft.com/office/powerpoint/2010/main" val="175285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Pergamum &amp; Thyatira</a:t>
            </a:r>
            <a:br>
              <a:rPr lang="en-US" dirty="0" smtClean="0"/>
            </a:br>
            <a:r>
              <a:rPr lang="en-US" dirty="0" smtClean="0"/>
              <a:t>Revelation 2: 14-15 &amp; 19-20</a:t>
            </a:r>
            <a:endParaRPr lang="en-US" dirty="0"/>
          </a:p>
        </p:txBody>
      </p:sp>
      <p:sp>
        <p:nvSpPr>
          <p:cNvPr id="4" name="Text Placeholder 3"/>
          <p:cNvSpPr>
            <a:spLocks noGrp="1"/>
          </p:cNvSpPr>
          <p:nvPr>
            <p:ph type="body" idx="1"/>
          </p:nvPr>
        </p:nvSpPr>
        <p:spPr>
          <a:xfrm>
            <a:off x="457200" y="1371600"/>
            <a:ext cx="4040188" cy="715355"/>
          </a:xfrm>
        </p:spPr>
        <p:txBody>
          <a:bodyPr/>
          <a:lstStyle/>
          <a:p>
            <a:r>
              <a:rPr lang="en-US" sz="2400" dirty="0"/>
              <a:t>Pergamum</a:t>
            </a:r>
            <a:endParaRPr lang="en-US" dirty="0"/>
          </a:p>
        </p:txBody>
      </p:sp>
      <p:sp>
        <p:nvSpPr>
          <p:cNvPr id="3" name="Content Placeholder 2"/>
          <p:cNvSpPr>
            <a:spLocks noGrp="1"/>
          </p:cNvSpPr>
          <p:nvPr>
            <p:ph sz="half" idx="2"/>
          </p:nvPr>
        </p:nvSpPr>
        <p:spPr>
          <a:xfrm>
            <a:off x="457200" y="1905000"/>
            <a:ext cx="4040188" cy="3951288"/>
          </a:xfrm>
        </p:spPr>
        <p:txBody>
          <a:bodyPr>
            <a:noAutofit/>
          </a:bodyPr>
          <a:lstStyle/>
          <a:p>
            <a:pPr marL="0" indent="0">
              <a:buNone/>
            </a:pPr>
            <a:r>
              <a:rPr lang="en-US" sz="2000" baseline="30000" dirty="0" smtClean="0"/>
              <a:t>14 </a:t>
            </a:r>
            <a:r>
              <a:rPr lang="en-US" sz="2000" b="1" dirty="0" smtClean="0"/>
              <a:t>But I have a few things against you: </a:t>
            </a:r>
            <a:r>
              <a:rPr lang="en-US" sz="2000" dirty="0" smtClean="0"/>
              <a:t>You have some people there who follow the teaching of Balaam, who instructed </a:t>
            </a:r>
            <a:r>
              <a:rPr lang="en-US" sz="2000" dirty="0" err="1" smtClean="0"/>
              <a:t>Balak</a:t>
            </a:r>
            <a:r>
              <a:rPr lang="en-US" sz="2000" dirty="0" smtClean="0"/>
              <a:t> to put a stumbling block before the people of Israel so they would eat food sacrificed to idols and commit sexual immorality. </a:t>
            </a:r>
            <a:r>
              <a:rPr lang="en-US" sz="2000" baseline="30000" dirty="0" smtClean="0"/>
              <a:t>15 </a:t>
            </a:r>
            <a:r>
              <a:rPr lang="en-US" sz="2000" dirty="0" smtClean="0"/>
              <a:t>In the same way, there are also some among you who follow the teaching of the </a:t>
            </a:r>
            <a:r>
              <a:rPr lang="en-US" sz="2000" dirty="0" err="1" smtClean="0"/>
              <a:t>Nicolaitans</a:t>
            </a:r>
            <a:r>
              <a:rPr lang="en-US" sz="2000" dirty="0" smtClean="0"/>
              <a:t>. </a:t>
            </a:r>
          </a:p>
        </p:txBody>
      </p:sp>
      <p:sp>
        <p:nvSpPr>
          <p:cNvPr id="5" name="Text Placeholder 4"/>
          <p:cNvSpPr>
            <a:spLocks noGrp="1"/>
          </p:cNvSpPr>
          <p:nvPr>
            <p:ph type="body" sz="quarter" idx="3"/>
          </p:nvPr>
        </p:nvSpPr>
        <p:spPr>
          <a:xfrm>
            <a:off x="4645025" y="1371600"/>
            <a:ext cx="4041775" cy="715355"/>
          </a:xfrm>
        </p:spPr>
        <p:txBody>
          <a:bodyPr/>
          <a:lstStyle/>
          <a:p>
            <a:r>
              <a:rPr lang="en-US" sz="2400" dirty="0"/>
              <a:t>Thyatira</a:t>
            </a:r>
          </a:p>
        </p:txBody>
      </p:sp>
      <p:sp>
        <p:nvSpPr>
          <p:cNvPr id="6" name="Content Placeholder 5"/>
          <p:cNvSpPr>
            <a:spLocks noGrp="1"/>
          </p:cNvSpPr>
          <p:nvPr>
            <p:ph sz="quarter" idx="4"/>
          </p:nvPr>
        </p:nvSpPr>
        <p:spPr>
          <a:xfrm>
            <a:off x="4645025" y="1905000"/>
            <a:ext cx="4041775" cy="3951288"/>
          </a:xfrm>
        </p:spPr>
        <p:txBody>
          <a:bodyPr>
            <a:normAutofit/>
          </a:bodyPr>
          <a:lstStyle/>
          <a:p>
            <a:pPr marL="0" indent="0">
              <a:buNone/>
            </a:pPr>
            <a:r>
              <a:rPr lang="en-US" sz="2200" baseline="30000" dirty="0"/>
              <a:t>19 </a:t>
            </a:r>
            <a:r>
              <a:rPr lang="en-US" sz="2200" dirty="0"/>
              <a:t>‘</a:t>
            </a:r>
            <a:r>
              <a:rPr lang="en-US" sz="2200" b="1" dirty="0"/>
              <a:t>I know your deeds</a:t>
            </a:r>
            <a:r>
              <a:rPr lang="en-US" sz="2200" dirty="0"/>
              <a:t>: your love, faith, service, and steadfast endurance. In fact, your more recent deeds are greater than your earlier ones. </a:t>
            </a:r>
            <a:r>
              <a:rPr lang="en-US" sz="2200" baseline="30000" dirty="0"/>
              <a:t>20 </a:t>
            </a:r>
            <a:r>
              <a:rPr lang="en-US" sz="2200" b="1" dirty="0"/>
              <a:t>But I have this against you</a:t>
            </a:r>
            <a:r>
              <a:rPr lang="en-US" sz="2200" dirty="0"/>
              <a:t>: You tolerate that woman Jezebel, who calls herself a prophetess, and by her teaching deceives my servants to commit sexual immorality and to eat food sacrificed to idols. 	</a:t>
            </a:r>
          </a:p>
          <a:p>
            <a:pPr marL="0" indent="0">
              <a:buNone/>
            </a:pPr>
            <a:endParaRPr lang="en-US" dirty="0"/>
          </a:p>
          <a:p>
            <a:endParaRPr lang="en-US" dirty="0"/>
          </a:p>
        </p:txBody>
      </p:sp>
      <p:sp>
        <p:nvSpPr>
          <p:cNvPr id="7" name="TextBox 6"/>
          <p:cNvSpPr txBox="1"/>
          <p:nvPr/>
        </p:nvSpPr>
        <p:spPr>
          <a:xfrm>
            <a:off x="863600" y="5833776"/>
            <a:ext cx="7289800" cy="800219"/>
          </a:xfrm>
          <a:prstGeom prst="rect">
            <a:avLst/>
          </a:prstGeom>
          <a:noFill/>
        </p:spPr>
        <p:txBody>
          <a:bodyPr wrap="square" rtlCol="0">
            <a:spAutoFit/>
          </a:bodyPr>
          <a:lstStyle/>
          <a:p>
            <a:r>
              <a:rPr lang="en-US" sz="2800" b="1" u="sng" dirty="0">
                <a:solidFill>
                  <a:srgbClr val="FF6600"/>
                </a:solidFill>
              </a:rPr>
              <a:t>Our Plan</a:t>
            </a:r>
            <a:r>
              <a:rPr lang="en-US" sz="2800" b="1" dirty="0">
                <a:solidFill>
                  <a:srgbClr val="FF6600"/>
                </a:solidFill>
              </a:rPr>
              <a:t>: </a:t>
            </a:r>
            <a:r>
              <a:rPr lang="en-US" sz="2800" b="1" dirty="0" smtClean="0">
                <a:solidFill>
                  <a:srgbClr val="FF6600"/>
                </a:solidFill>
              </a:rPr>
              <a:t>     </a:t>
            </a:r>
            <a:r>
              <a:rPr lang="en-US" sz="2800" dirty="0" smtClean="0">
                <a:solidFill>
                  <a:srgbClr val="FF6600"/>
                </a:solidFill>
              </a:rPr>
              <a:t>Teach </a:t>
            </a:r>
            <a:r>
              <a:rPr lang="en-US" sz="2800" dirty="0">
                <a:solidFill>
                  <a:srgbClr val="FF6600"/>
                </a:solidFill>
              </a:rPr>
              <a:t>the truth from God’s Word.</a:t>
            </a:r>
          </a:p>
          <a:p>
            <a:endParaRPr lang="en-US" dirty="0"/>
          </a:p>
        </p:txBody>
      </p:sp>
    </p:spTree>
    <p:extLst>
      <p:ext uri="{BB962C8B-B14F-4D97-AF65-F5344CB8AC3E}">
        <p14:creationId xmlns:p14="http://schemas.microsoft.com/office/powerpoint/2010/main" val="4004348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Sardis: Revelation 3: 1-2</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t>
            </a:r>
            <a:r>
              <a:rPr lang="en-US" b="1" dirty="0" smtClean="0"/>
              <a:t>I know your deeds</a:t>
            </a:r>
            <a:r>
              <a:rPr lang="en-US" dirty="0" smtClean="0"/>
              <a:t>, that you have a reputation that you are alive, but in reality you are dead. </a:t>
            </a:r>
            <a:r>
              <a:rPr lang="en-US" baseline="30000" dirty="0" smtClean="0"/>
              <a:t>2 </a:t>
            </a:r>
            <a:r>
              <a:rPr lang="en-US" b="1" dirty="0" smtClean="0"/>
              <a:t>Wake up then</a:t>
            </a:r>
            <a:r>
              <a:rPr lang="en-US" dirty="0" smtClean="0"/>
              <a:t>, and strengthen what remains that was about to die, because I have not found your deeds complete in the sight of my God.</a:t>
            </a:r>
          </a:p>
          <a:p>
            <a:pPr marL="0" indent="0">
              <a:buNone/>
            </a:pPr>
            <a:endParaRPr lang="en-US" b="1" dirty="0" smtClean="0">
              <a:solidFill>
                <a:schemeClr val="accent6">
                  <a:lumMod val="75000"/>
                </a:schemeClr>
              </a:solidFill>
            </a:endParaRPr>
          </a:p>
          <a:p>
            <a:pPr marL="0" indent="0">
              <a:buNone/>
            </a:pPr>
            <a:r>
              <a:rPr lang="en-US" b="1" u="sng" dirty="0" smtClean="0">
                <a:solidFill>
                  <a:srgbClr val="FF6600"/>
                </a:solidFill>
              </a:rPr>
              <a:t>Our Plan</a:t>
            </a:r>
            <a:r>
              <a:rPr lang="en-US" b="1" dirty="0" smtClean="0">
                <a:solidFill>
                  <a:srgbClr val="FF6600"/>
                </a:solidFill>
              </a:rPr>
              <a:t>:</a:t>
            </a:r>
          </a:p>
          <a:p>
            <a:pPr marL="0" indent="0">
              <a:buNone/>
            </a:pPr>
            <a:r>
              <a:rPr lang="en-US" dirty="0" smtClean="0">
                <a:solidFill>
                  <a:srgbClr val="FF6600"/>
                </a:solidFill>
              </a:rPr>
              <a:t>Be active servants of the Lord.</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870104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Philadelphia: Revelation 3:8</a:t>
            </a:r>
            <a:endParaRPr lang="en-US" dirty="0"/>
          </a:p>
        </p:txBody>
      </p:sp>
      <p:sp>
        <p:nvSpPr>
          <p:cNvPr id="3" name="Content Placeholder 2"/>
          <p:cNvSpPr>
            <a:spLocks noGrp="1"/>
          </p:cNvSpPr>
          <p:nvPr>
            <p:ph idx="1"/>
          </p:nvPr>
        </p:nvSpPr>
        <p:spPr/>
        <p:txBody>
          <a:bodyPr>
            <a:normAutofit/>
          </a:bodyPr>
          <a:lstStyle/>
          <a:p>
            <a:pPr marL="0" indent="0">
              <a:buNone/>
            </a:pPr>
            <a:r>
              <a:rPr lang="en-US" baseline="30000" dirty="0" smtClean="0"/>
              <a:t>8 </a:t>
            </a:r>
            <a:r>
              <a:rPr lang="en-US" dirty="0" smtClean="0"/>
              <a:t>‘</a:t>
            </a:r>
            <a:r>
              <a:rPr lang="en-US" b="1" dirty="0" smtClean="0"/>
              <a:t>I know your deeds</a:t>
            </a:r>
            <a:r>
              <a:rPr lang="en-US" dirty="0" smtClean="0"/>
              <a:t>. (Look! </a:t>
            </a:r>
            <a:r>
              <a:rPr lang="en-US" b="1" dirty="0" smtClean="0"/>
              <a:t>I have put in front of you an open door </a:t>
            </a:r>
            <a:r>
              <a:rPr lang="en-US" dirty="0" smtClean="0"/>
              <a:t>that no one can shut.) I know that you have little strength, but you have obeyed my word and have not denied my name. </a:t>
            </a:r>
          </a:p>
          <a:p>
            <a:pPr marL="0" indent="0">
              <a:buNone/>
            </a:pPr>
            <a:endParaRPr lang="en-US" dirty="0" smtClean="0"/>
          </a:p>
          <a:p>
            <a:pPr marL="0" indent="0">
              <a:buNone/>
            </a:pPr>
            <a:r>
              <a:rPr lang="en-US" b="1" u="sng" dirty="0" smtClean="0">
                <a:solidFill>
                  <a:srgbClr val="FF6600"/>
                </a:solidFill>
              </a:rPr>
              <a:t>Our Plan</a:t>
            </a:r>
            <a:r>
              <a:rPr lang="en-US" b="1" dirty="0" smtClean="0">
                <a:solidFill>
                  <a:srgbClr val="FF6600"/>
                </a:solidFill>
              </a:rPr>
              <a:t>:</a:t>
            </a:r>
          </a:p>
          <a:p>
            <a:pPr marL="0" indent="0">
              <a:buNone/>
            </a:pPr>
            <a:r>
              <a:rPr lang="en-US" dirty="0" smtClean="0">
                <a:solidFill>
                  <a:srgbClr val="FF6600"/>
                </a:solidFill>
              </a:rPr>
              <a:t>Keep moving forward and please God.</a:t>
            </a:r>
          </a:p>
          <a:p>
            <a:pPr marL="0" indent="0">
              <a:buNone/>
            </a:pPr>
            <a:endParaRPr lang="en-US" dirty="0"/>
          </a:p>
        </p:txBody>
      </p:sp>
    </p:spTree>
    <p:extLst>
      <p:ext uri="{BB962C8B-B14F-4D97-AF65-F5344CB8AC3E}">
        <p14:creationId xmlns:p14="http://schemas.microsoft.com/office/powerpoint/2010/main" val="3019176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Laodicea: Revelation 3: 15-16</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Laodicea</a:t>
            </a:r>
          </a:p>
          <a:p>
            <a:pPr marL="0" indent="0">
              <a:buNone/>
            </a:pPr>
            <a:r>
              <a:rPr lang="en-US" baseline="30000" dirty="0" smtClean="0"/>
              <a:t>15 </a:t>
            </a:r>
            <a:r>
              <a:rPr lang="en-US" dirty="0" smtClean="0"/>
              <a:t>‘</a:t>
            </a:r>
            <a:r>
              <a:rPr lang="en-US" b="1" dirty="0" smtClean="0"/>
              <a:t>I know your deeds</a:t>
            </a:r>
            <a:r>
              <a:rPr lang="en-US" dirty="0" smtClean="0"/>
              <a:t>, that you are neither cold nor hot. I wish you were either cold or hot! </a:t>
            </a:r>
            <a:r>
              <a:rPr lang="en-US" baseline="30000" dirty="0" smtClean="0"/>
              <a:t>16 </a:t>
            </a:r>
            <a:r>
              <a:rPr lang="en-US" dirty="0" smtClean="0"/>
              <a:t>So because </a:t>
            </a:r>
            <a:r>
              <a:rPr lang="en-US" b="1" dirty="0" smtClean="0"/>
              <a:t>you are lukewarm</a:t>
            </a:r>
            <a:r>
              <a:rPr lang="en-US" dirty="0" smtClean="0"/>
              <a:t>, and neither hot nor cold, I am going to vomit you out of my mouth! </a:t>
            </a:r>
          </a:p>
          <a:p>
            <a:pPr marL="0" indent="0">
              <a:buNone/>
            </a:pPr>
            <a:endParaRPr lang="en-US" dirty="0" smtClean="0"/>
          </a:p>
          <a:p>
            <a:pPr marL="0" indent="0">
              <a:buNone/>
            </a:pPr>
            <a:r>
              <a:rPr lang="en-US" b="1" u="sng" dirty="0" smtClean="0">
                <a:solidFill>
                  <a:srgbClr val="FF6600"/>
                </a:solidFill>
              </a:rPr>
              <a:t>Our Plan</a:t>
            </a:r>
            <a:r>
              <a:rPr lang="en-US" b="1" dirty="0" smtClean="0">
                <a:solidFill>
                  <a:srgbClr val="FF6600"/>
                </a:solidFill>
              </a:rPr>
              <a:t>:</a:t>
            </a:r>
          </a:p>
          <a:p>
            <a:pPr marL="0" indent="0">
              <a:buNone/>
            </a:pPr>
            <a:r>
              <a:rPr lang="en-US" dirty="0" smtClean="0">
                <a:solidFill>
                  <a:srgbClr val="FF6600"/>
                </a:solidFill>
              </a:rPr>
              <a:t>Never be lukewarm. Move forward in God’s name.</a:t>
            </a:r>
            <a:endParaRPr lang="en-US" dirty="0">
              <a:solidFill>
                <a:srgbClr val="FF6600"/>
              </a:solidFill>
            </a:endParaRPr>
          </a:p>
          <a:p>
            <a:pPr marL="0" indent="0">
              <a:buNone/>
            </a:pPr>
            <a:r>
              <a:rPr lang="en-US" dirty="0"/>
              <a:t>	</a:t>
            </a:r>
          </a:p>
        </p:txBody>
      </p:sp>
    </p:spTree>
    <p:extLst>
      <p:ext uri="{BB962C8B-B14F-4D97-AF65-F5344CB8AC3E}">
        <p14:creationId xmlns:p14="http://schemas.microsoft.com/office/powerpoint/2010/main" val="3106675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Back at 2013</a:t>
            </a:r>
            <a:endParaRPr lang="en-US" dirty="0"/>
          </a:p>
        </p:txBody>
      </p:sp>
      <p:sp>
        <p:nvSpPr>
          <p:cNvPr id="3" name="Content Placeholder 2"/>
          <p:cNvSpPr>
            <a:spLocks noGrp="1"/>
          </p:cNvSpPr>
          <p:nvPr>
            <p:ph idx="1"/>
          </p:nvPr>
        </p:nvSpPr>
        <p:spPr>
          <a:xfrm>
            <a:off x="419100" y="1600200"/>
            <a:ext cx="8343900" cy="4525963"/>
          </a:xfrm>
        </p:spPr>
        <p:txBody>
          <a:bodyPr>
            <a:normAutofit/>
          </a:bodyPr>
          <a:lstStyle/>
          <a:p>
            <a:r>
              <a:rPr lang="en-US" dirty="0" smtClean="0"/>
              <a:t>Difficult circumstances for many </a:t>
            </a:r>
          </a:p>
          <a:p>
            <a:r>
              <a:rPr lang="en-US" dirty="0" smtClean="0"/>
              <a:t>Deferred a mission trip to Dominica</a:t>
            </a:r>
          </a:p>
          <a:p>
            <a:r>
              <a:rPr lang="en-US" dirty="0" smtClean="0"/>
              <a:t>Successful local meeting with Eric Owen</a:t>
            </a:r>
          </a:p>
          <a:p>
            <a:r>
              <a:rPr lang="en-US" dirty="0" smtClean="0"/>
              <a:t>Outstanding Vacation Bible School</a:t>
            </a:r>
          </a:p>
          <a:p>
            <a:r>
              <a:rPr lang="en-US" dirty="0" smtClean="0"/>
              <a:t>Continued presence in the community</a:t>
            </a:r>
            <a:endParaRPr lang="en-US"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488543"/>
            <a:ext cx="4114800" cy="1885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0682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Forward to 2014</a:t>
            </a:r>
            <a:endParaRPr lang="en-US" dirty="0"/>
          </a:p>
        </p:txBody>
      </p:sp>
      <p:sp>
        <p:nvSpPr>
          <p:cNvPr id="3" name="Content Placeholder 2"/>
          <p:cNvSpPr>
            <a:spLocks noGrp="1"/>
          </p:cNvSpPr>
          <p:nvPr>
            <p:ph sz="half" idx="1"/>
          </p:nvPr>
        </p:nvSpPr>
        <p:spPr>
          <a:xfrm>
            <a:off x="304800" y="1676400"/>
            <a:ext cx="8458200" cy="4525963"/>
          </a:xfrm>
          <a:noFill/>
        </p:spPr>
        <p:txBody>
          <a:bodyPr/>
          <a:lstStyle/>
          <a:p>
            <a:r>
              <a:rPr lang="en-US" dirty="0" smtClean="0"/>
              <a:t>Economic environment beginning to improve</a:t>
            </a:r>
          </a:p>
          <a:p>
            <a:r>
              <a:rPr lang="en-US" dirty="0" smtClean="0"/>
              <a:t>Optimistic </a:t>
            </a:r>
            <a:r>
              <a:rPr lang="en-US" dirty="0"/>
              <a:t>that our circumstances will continue to progress in a positive </a:t>
            </a:r>
            <a:r>
              <a:rPr lang="en-US" dirty="0" smtClean="0"/>
              <a:t>way</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8825" y="3486150"/>
            <a:ext cx="4829175"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rot="304246">
            <a:off x="2931886" y="4857750"/>
            <a:ext cx="1143000" cy="646331"/>
          </a:xfrm>
          <a:prstGeom prst="rect">
            <a:avLst/>
          </a:prstGeom>
          <a:noFill/>
        </p:spPr>
        <p:txBody>
          <a:bodyPr wrap="square" rtlCol="0">
            <a:spAutoFit/>
          </a:bodyPr>
          <a:lstStyle/>
          <a:p>
            <a:r>
              <a:rPr lang="en-US" sz="3600" b="1" dirty="0" smtClean="0">
                <a:solidFill>
                  <a:schemeClr val="accent1">
                    <a:lumMod val="60000"/>
                    <a:lumOff val="40000"/>
                  </a:schemeClr>
                </a:solidFill>
              </a:rPr>
              <a:t>2013</a:t>
            </a:r>
            <a:endParaRPr lang="en-US" sz="3600" b="1" dirty="0">
              <a:solidFill>
                <a:schemeClr val="accent1">
                  <a:lumMod val="60000"/>
                  <a:lumOff val="40000"/>
                </a:schemeClr>
              </a:solidFill>
            </a:endParaRPr>
          </a:p>
        </p:txBody>
      </p:sp>
      <p:sp>
        <p:nvSpPr>
          <p:cNvPr id="12" name="TextBox 11"/>
          <p:cNvSpPr txBox="1"/>
          <p:nvPr/>
        </p:nvSpPr>
        <p:spPr>
          <a:xfrm rot="21236813">
            <a:off x="4836886" y="4059019"/>
            <a:ext cx="1143000" cy="646331"/>
          </a:xfrm>
          <a:prstGeom prst="rect">
            <a:avLst/>
          </a:prstGeom>
          <a:noFill/>
        </p:spPr>
        <p:txBody>
          <a:bodyPr wrap="square" rtlCol="0">
            <a:spAutoFit/>
          </a:bodyPr>
          <a:lstStyle/>
          <a:p>
            <a:r>
              <a:rPr lang="en-US" sz="3600" b="1" dirty="0" smtClean="0">
                <a:solidFill>
                  <a:schemeClr val="accent1">
                    <a:lumMod val="60000"/>
                    <a:lumOff val="40000"/>
                  </a:schemeClr>
                </a:solidFill>
              </a:rPr>
              <a:t>2014</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29082452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2014 Budget Summary</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914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a:t>
            </a:r>
            <a:r>
              <a:rPr lang="en-US" dirty="0" smtClean="0"/>
              <a:t>is the </a:t>
            </a:r>
            <a:r>
              <a:rPr lang="en-US" dirty="0"/>
              <a:t>budget is </a:t>
            </a:r>
            <a:r>
              <a:rPr lang="en-US" dirty="0" smtClean="0"/>
              <a:t>prepared</a:t>
            </a:r>
            <a:r>
              <a:rPr lang="en-US" dirty="0"/>
              <a:t>?</a:t>
            </a:r>
          </a:p>
        </p:txBody>
      </p:sp>
      <p:sp>
        <p:nvSpPr>
          <p:cNvPr id="3" name="Content Placeholder 2"/>
          <p:cNvSpPr>
            <a:spLocks noGrp="1"/>
          </p:cNvSpPr>
          <p:nvPr>
            <p:ph sz="half" idx="1"/>
          </p:nvPr>
        </p:nvSpPr>
        <p:spPr>
          <a:xfrm>
            <a:off x="457200" y="1600200"/>
            <a:ext cx="8305800" cy="4525963"/>
          </a:xfrm>
        </p:spPr>
        <p:txBody>
          <a:bodyPr/>
          <a:lstStyle/>
          <a:p>
            <a:r>
              <a:rPr lang="en-US" dirty="0" smtClean="0"/>
              <a:t>Look </a:t>
            </a:r>
            <a:r>
              <a:rPr lang="en-US" dirty="0"/>
              <a:t>at how our </a:t>
            </a:r>
            <a:r>
              <a:rPr lang="en-US" dirty="0" smtClean="0"/>
              <a:t>contribution                                           has </a:t>
            </a:r>
            <a:r>
              <a:rPr lang="en-US" dirty="0"/>
              <a:t>been </a:t>
            </a:r>
            <a:r>
              <a:rPr lang="en-US" dirty="0" smtClean="0"/>
              <a:t>and try </a:t>
            </a:r>
            <a:r>
              <a:rPr lang="en-US" dirty="0"/>
              <a:t>and fit </a:t>
            </a:r>
            <a:r>
              <a:rPr lang="en-US" dirty="0" smtClean="0"/>
              <a:t>what                                           </a:t>
            </a:r>
            <a:r>
              <a:rPr lang="en-US" dirty="0"/>
              <a:t>we do into that bucket. </a:t>
            </a:r>
            <a:endParaRPr lang="en-US" dirty="0" smtClean="0"/>
          </a:p>
          <a:p>
            <a:endParaRPr lang="en-US" dirty="0"/>
          </a:p>
          <a:p>
            <a:endParaRPr lang="en-US" dirty="0" smtClean="0"/>
          </a:p>
          <a:p>
            <a:r>
              <a:rPr lang="en-US" dirty="0" smtClean="0"/>
              <a:t>Decide </a:t>
            </a:r>
            <a:r>
              <a:rPr lang="en-US" dirty="0"/>
              <a:t>what we want to accomplish and then see what it will take to get there. </a:t>
            </a:r>
          </a:p>
          <a:p>
            <a:pPr marL="0" indent="0">
              <a:buNone/>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2438" y="1600200"/>
            <a:ext cx="1703762" cy="2286000"/>
          </a:xfrm>
          <a:prstGeom prst="rect">
            <a:avLst/>
          </a:prstGeom>
        </p:spPr>
      </p:pic>
      <p:pic>
        <p:nvPicPr>
          <p:cNvPr id="2051" name="Picture 3" descr="C:\Users\wheeju\AppData\Local\Microsoft\Windows\Temporary Internet Files\Content.IE5\8BOJZ4M8\MC900434787[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644457"/>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215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Approach</a:t>
            </a:r>
            <a:endParaRPr lang="en-US" dirty="0"/>
          </a:p>
        </p:txBody>
      </p:sp>
      <p:graphicFrame>
        <p:nvGraphicFramePr>
          <p:cNvPr id="15" name="Diagram 14"/>
          <p:cNvGraphicFramePr/>
          <p:nvPr>
            <p:extLst>
              <p:ext uri="{D42A27DB-BD31-4B8C-83A1-F6EECF244321}">
                <p14:modId xmlns:p14="http://schemas.microsoft.com/office/powerpoint/2010/main" val="4163201087"/>
              </p:ext>
            </p:extLst>
          </p:nvPr>
        </p:nvGraphicFramePr>
        <p:xfrm>
          <a:off x="304800" y="1524000"/>
          <a:ext cx="8686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5295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2014 Look Like?</a:t>
            </a:r>
            <a:endParaRPr lang="en-US" dirty="0"/>
          </a:p>
        </p:txBody>
      </p:sp>
      <p:graphicFrame>
        <p:nvGraphicFramePr>
          <p:cNvPr id="4" name="Diagram 3"/>
          <p:cNvGraphicFramePr/>
          <p:nvPr>
            <p:extLst>
              <p:ext uri="{D42A27DB-BD31-4B8C-83A1-F6EECF244321}">
                <p14:modId xmlns:p14="http://schemas.microsoft.com/office/powerpoint/2010/main" val="3013994569"/>
              </p:ext>
            </p:extLst>
          </p:nvPr>
        </p:nvGraphicFramePr>
        <p:xfrm>
          <a:off x="1371600" y="1981200"/>
          <a:ext cx="65532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13955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Accomplishing Our Goal</a:t>
            </a:r>
            <a:endParaRPr lang="en-US" dirty="0"/>
          </a:p>
        </p:txBody>
      </p:sp>
      <p:sp>
        <p:nvSpPr>
          <p:cNvPr id="3" name="Content Placeholder 2"/>
          <p:cNvSpPr>
            <a:spLocks noGrp="1"/>
          </p:cNvSpPr>
          <p:nvPr>
            <p:ph idx="1"/>
          </p:nvPr>
        </p:nvSpPr>
        <p:spPr/>
        <p:txBody>
          <a:bodyPr>
            <a:normAutofit/>
          </a:bodyPr>
          <a:lstStyle/>
          <a:p>
            <a:r>
              <a:rPr lang="en-US" dirty="0" smtClean="0"/>
              <a:t>Last year: </a:t>
            </a:r>
          </a:p>
          <a:p>
            <a:pPr lvl="1"/>
            <a:r>
              <a:rPr lang="en-US" dirty="0" smtClean="0"/>
              <a:t>Weekly </a:t>
            </a:r>
            <a:r>
              <a:rPr lang="en-US" dirty="0"/>
              <a:t>budgeted need </a:t>
            </a:r>
            <a:r>
              <a:rPr lang="en-US" dirty="0" smtClean="0"/>
              <a:t>was </a:t>
            </a:r>
            <a:r>
              <a:rPr lang="en-US" dirty="0"/>
              <a:t>$</a:t>
            </a:r>
            <a:r>
              <a:rPr lang="en-US" dirty="0" smtClean="0"/>
              <a:t>12,398.</a:t>
            </a:r>
          </a:p>
          <a:p>
            <a:pPr lvl="1"/>
            <a:r>
              <a:rPr lang="en-US" dirty="0" smtClean="0"/>
              <a:t>Weekly contributions averaged </a:t>
            </a:r>
            <a:r>
              <a:rPr lang="en-US" dirty="0"/>
              <a:t>$</a:t>
            </a:r>
            <a:r>
              <a:rPr lang="en-US" dirty="0" smtClean="0"/>
              <a:t>11,860. </a:t>
            </a:r>
          </a:p>
          <a:p>
            <a:pPr marL="457200" lvl="1" indent="0">
              <a:buNone/>
            </a:pPr>
            <a:endParaRPr lang="en-US" dirty="0" smtClean="0"/>
          </a:p>
          <a:p>
            <a:r>
              <a:rPr lang="en-US" dirty="0"/>
              <a:t>To accomplish our plans </a:t>
            </a:r>
            <a:r>
              <a:rPr lang="en-US" dirty="0" smtClean="0"/>
              <a:t>for 2014:</a:t>
            </a:r>
          </a:p>
          <a:p>
            <a:pPr lvl="1"/>
            <a:r>
              <a:rPr lang="en-US" dirty="0" smtClean="0"/>
              <a:t>Weekly </a:t>
            </a:r>
            <a:r>
              <a:rPr lang="en-US" dirty="0"/>
              <a:t>contribution needs to be $13,064. </a:t>
            </a:r>
            <a:endParaRPr lang="en-US" dirty="0" smtClean="0"/>
          </a:p>
          <a:p>
            <a:pPr lvl="1"/>
            <a:r>
              <a:rPr lang="en-US" dirty="0" smtClean="0"/>
              <a:t>Increase of $</a:t>
            </a:r>
            <a:r>
              <a:rPr lang="en-US" dirty="0"/>
              <a:t>826 weekly </a:t>
            </a:r>
            <a:r>
              <a:rPr lang="en-US" dirty="0" smtClean="0"/>
              <a:t>over </a:t>
            </a:r>
            <a:r>
              <a:rPr lang="en-US" dirty="0"/>
              <a:t>last year’s budget. </a:t>
            </a:r>
            <a:endParaRPr lang="en-US" dirty="0" smtClean="0"/>
          </a:p>
        </p:txBody>
      </p:sp>
    </p:spTree>
    <p:extLst>
      <p:ext uri="{BB962C8B-B14F-4D97-AF65-F5344CB8AC3E}">
        <p14:creationId xmlns:p14="http://schemas.microsoft.com/office/powerpoint/2010/main" val="1958780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Contingency Plan</a:t>
            </a:r>
            <a:endParaRPr lang="en-US" dirty="0"/>
          </a:p>
        </p:txBody>
      </p:sp>
      <p:sp>
        <p:nvSpPr>
          <p:cNvPr id="3" name="Content Placeholder 2"/>
          <p:cNvSpPr>
            <a:spLocks noGrp="1"/>
          </p:cNvSpPr>
          <p:nvPr>
            <p:ph idx="1"/>
          </p:nvPr>
        </p:nvSpPr>
        <p:spPr/>
        <p:txBody>
          <a:bodyPr>
            <a:normAutofit/>
          </a:bodyPr>
          <a:lstStyle/>
          <a:p>
            <a:r>
              <a:rPr lang="en-US" dirty="0" smtClean="0"/>
              <a:t>As </a:t>
            </a:r>
            <a:r>
              <a:rPr lang="en-US" dirty="0"/>
              <a:t>stewards of God’s money, the elders will only spend what we have available. </a:t>
            </a:r>
            <a:endParaRPr lang="en-US" dirty="0" smtClean="0"/>
          </a:p>
          <a:p>
            <a:endParaRPr lang="en-US" dirty="0" smtClean="0"/>
          </a:p>
          <a:p>
            <a:r>
              <a:rPr lang="en-US" dirty="0" smtClean="0"/>
              <a:t>If </a:t>
            </a:r>
            <a:r>
              <a:rPr lang="en-US" dirty="0"/>
              <a:t>the funds are not available, </a:t>
            </a:r>
            <a:r>
              <a:rPr lang="en-US" dirty="0" smtClean="0"/>
              <a:t>we </a:t>
            </a:r>
            <a:r>
              <a:rPr lang="en-US" dirty="0"/>
              <a:t>will not be able to accomplish all of the </a:t>
            </a:r>
            <a:r>
              <a:rPr lang="en-US" dirty="0" smtClean="0"/>
              <a:t>things listed.</a:t>
            </a:r>
          </a:p>
          <a:p>
            <a:endParaRPr lang="en-US" dirty="0" smtClean="0"/>
          </a:p>
          <a:p>
            <a:r>
              <a:rPr lang="en-US" dirty="0" smtClean="0"/>
              <a:t>We </a:t>
            </a:r>
            <a:r>
              <a:rPr lang="en-US" dirty="0"/>
              <a:t>are confident this congregation </a:t>
            </a:r>
            <a:r>
              <a:rPr lang="en-US" dirty="0" smtClean="0"/>
              <a:t>will </a:t>
            </a:r>
            <a:r>
              <a:rPr lang="en-US" dirty="0"/>
              <a:t>respond and we will be able to meet our goals.</a:t>
            </a:r>
          </a:p>
        </p:txBody>
      </p:sp>
    </p:spTree>
    <p:extLst>
      <p:ext uri="{BB962C8B-B14F-4D97-AF65-F5344CB8AC3E}">
        <p14:creationId xmlns:p14="http://schemas.microsoft.com/office/powerpoint/2010/main" val="1259959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Can </a:t>
            </a:r>
            <a:r>
              <a:rPr lang="en-US" dirty="0"/>
              <a:t>Y</a:t>
            </a:r>
            <a:r>
              <a:rPr lang="en-US" dirty="0" smtClean="0"/>
              <a:t>ou </a:t>
            </a:r>
            <a:r>
              <a:rPr lang="en-US" dirty="0"/>
              <a:t>D</a:t>
            </a:r>
            <a:r>
              <a:rPr lang="en-US" dirty="0" smtClean="0"/>
              <a:t>o </a:t>
            </a:r>
            <a:r>
              <a:rPr lang="en-US" dirty="0"/>
              <a:t>T</a:t>
            </a:r>
            <a:r>
              <a:rPr lang="en-US" dirty="0" smtClean="0"/>
              <a:t>his </a:t>
            </a:r>
            <a:r>
              <a:rPr lang="en-US" dirty="0"/>
              <a:t>Y</a:t>
            </a:r>
            <a:r>
              <a:rPr lang="en-US" dirty="0" smtClean="0"/>
              <a:t>ear?</a:t>
            </a:r>
            <a:endParaRPr lang="en-US" dirty="0"/>
          </a:p>
        </p:txBody>
      </p:sp>
      <p:sp>
        <p:nvSpPr>
          <p:cNvPr id="3" name="Content Placeholder 2"/>
          <p:cNvSpPr>
            <a:spLocks noGrp="1"/>
          </p:cNvSpPr>
          <p:nvPr>
            <p:ph idx="1"/>
          </p:nvPr>
        </p:nvSpPr>
        <p:spPr/>
        <p:txBody>
          <a:bodyPr>
            <a:normAutofit/>
          </a:bodyPr>
          <a:lstStyle/>
          <a:p>
            <a:pPr marL="0" indent="0">
              <a:buNone/>
            </a:pPr>
            <a:r>
              <a:rPr lang="en-US" dirty="0"/>
              <a:t>Rejoice always, </a:t>
            </a:r>
            <a:r>
              <a:rPr lang="en-US" baseline="30000" dirty="0"/>
              <a:t> </a:t>
            </a:r>
            <a:r>
              <a:rPr lang="en-US" dirty="0"/>
              <a:t>pray without ceasing. </a:t>
            </a:r>
            <a:endParaRPr lang="en-US" dirty="0" smtClean="0"/>
          </a:p>
          <a:p>
            <a:pPr marL="0" indent="0">
              <a:buNone/>
            </a:pPr>
            <a:r>
              <a:rPr lang="en-US" dirty="0" smtClean="0"/>
              <a:t>				1 Thessalonians 5:16-17</a:t>
            </a:r>
          </a:p>
          <a:p>
            <a:pPr marL="0" indent="0">
              <a:buNone/>
            </a:pPr>
            <a:endParaRPr lang="en-US" dirty="0"/>
          </a:p>
          <a:p>
            <a:pPr>
              <a:buFont typeface="Wingdings" panose="05000000000000000000" pitchFamily="2" charset="2"/>
              <a:buChar char="v"/>
            </a:pPr>
            <a:r>
              <a:rPr lang="en-US" dirty="0" smtClean="0">
                <a:solidFill>
                  <a:schemeClr val="accent1">
                    <a:lumMod val="75000"/>
                  </a:schemeClr>
                </a:solidFill>
              </a:rPr>
              <a:t>Pray </a:t>
            </a:r>
            <a:r>
              <a:rPr lang="en-US" dirty="0">
                <a:solidFill>
                  <a:schemeClr val="accent1">
                    <a:lumMod val="75000"/>
                  </a:schemeClr>
                </a:solidFill>
              </a:rPr>
              <a:t>for continued growth at League City </a:t>
            </a:r>
            <a:r>
              <a:rPr lang="en-US" dirty="0" smtClean="0">
                <a:solidFill>
                  <a:schemeClr val="accent1">
                    <a:lumMod val="75000"/>
                  </a:schemeClr>
                </a:solidFill>
              </a:rPr>
              <a:t>Church </a:t>
            </a:r>
            <a:r>
              <a:rPr lang="en-US" dirty="0">
                <a:solidFill>
                  <a:schemeClr val="accent1">
                    <a:lumMod val="75000"/>
                  </a:schemeClr>
                </a:solidFill>
              </a:rPr>
              <a:t>of </a:t>
            </a:r>
            <a:r>
              <a:rPr lang="en-US" dirty="0" smtClean="0">
                <a:solidFill>
                  <a:schemeClr val="accent1">
                    <a:lumMod val="75000"/>
                  </a:schemeClr>
                </a:solidFill>
              </a:rPr>
              <a:t>Christ.</a:t>
            </a:r>
            <a:endParaRPr lang="en-US" dirty="0">
              <a:solidFill>
                <a:schemeClr val="accent1">
                  <a:lumMod val="75000"/>
                </a:schemeClr>
              </a:solidFill>
            </a:endParaRPr>
          </a:p>
        </p:txBody>
      </p:sp>
    </p:spTree>
    <p:extLst>
      <p:ext uri="{BB962C8B-B14F-4D97-AF65-F5344CB8AC3E}">
        <p14:creationId xmlns:p14="http://schemas.microsoft.com/office/powerpoint/2010/main" val="18490794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Can </a:t>
            </a:r>
            <a:r>
              <a:rPr lang="en-US" dirty="0"/>
              <a:t>Y</a:t>
            </a:r>
            <a:r>
              <a:rPr lang="en-US" dirty="0" smtClean="0"/>
              <a:t>ou </a:t>
            </a:r>
            <a:r>
              <a:rPr lang="en-US" dirty="0"/>
              <a:t>D</a:t>
            </a:r>
            <a:r>
              <a:rPr lang="en-US" dirty="0" smtClean="0"/>
              <a:t>o </a:t>
            </a:r>
            <a:r>
              <a:rPr lang="en-US" dirty="0"/>
              <a:t>T</a:t>
            </a:r>
            <a:r>
              <a:rPr lang="en-US" dirty="0" smtClean="0"/>
              <a:t>his </a:t>
            </a:r>
            <a:r>
              <a:rPr lang="en-US" dirty="0"/>
              <a:t>Y</a:t>
            </a:r>
            <a:r>
              <a:rPr lang="en-US" dirty="0" smtClean="0"/>
              <a:t>ear?</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For </a:t>
            </a:r>
            <a:r>
              <a:rPr lang="en-US" dirty="0"/>
              <a:t>which of you, desiring to build a tower, does not first sit down and count the cost, whether he has enough to complete it</a:t>
            </a:r>
            <a:r>
              <a:rPr lang="en-US" dirty="0" smtClean="0"/>
              <a:t>? </a:t>
            </a:r>
          </a:p>
          <a:p>
            <a:pPr marL="0" indent="0">
              <a:buNone/>
            </a:pPr>
            <a:r>
              <a:rPr lang="en-US" dirty="0" smtClean="0"/>
              <a:t>						Luke 14:28</a:t>
            </a:r>
          </a:p>
          <a:p>
            <a:pPr marL="0" indent="0">
              <a:buNone/>
            </a:pPr>
            <a:endParaRPr lang="en-US" dirty="0"/>
          </a:p>
          <a:p>
            <a:pPr marL="457200" indent="-457200">
              <a:buFont typeface="Wingdings" panose="05000000000000000000" pitchFamily="2" charset="2"/>
              <a:buChar char="v"/>
            </a:pPr>
            <a:r>
              <a:rPr lang="en-US" dirty="0" smtClean="0">
                <a:solidFill>
                  <a:schemeClr val="accent1">
                    <a:lumMod val="75000"/>
                  </a:schemeClr>
                </a:solidFill>
              </a:rPr>
              <a:t>Consider the cost.</a:t>
            </a:r>
          </a:p>
        </p:txBody>
      </p:sp>
    </p:spTree>
    <p:extLst>
      <p:ext uri="{BB962C8B-B14F-4D97-AF65-F5344CB8AC3E}">
        <p14:creationId xmlns:p14="http://schemas.microsoft.com/office/powerpoint/2010/main" val="3933556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Can </a:t>
            </a:r>
            <a:r>
              <a:rPr lang="en-US" dirty="0"/>
              <a:t>Y</a:t>
            </a:r>
            <a:r>
              <a:rPr lang="en-US" dirty="0" smtClean="0"/>
              <a:t>ou </a:t>
            </a:r>
            <a:r>
              <a:rPr lang="en-US" dirty="0"/>
              <a:t>D</a:t>
            </a:r>
            <a:r>
              <a:rPr lang="en-US" dirty="0" smtClean="0"/>
              <a:t>o </a:t>
            </a:r>
            <a:r>
              <a:rPr lang="en-US" dirty="0"/>
              <a:t>T</a:t>
            </a:r>
            <a:r>
              <a:rPr lang="en-US" dirty="0" smtClean="0"/>
              <a:t>his </a:t>
            </a:r>
            <a:r>
              <a:rPr lang="en-US" dirty="0"/>
              <a:t>Y</a:t>
            </a:r>
            <a:r>
              <a:rPr lang="en-US" dirty="0" smtClean="0"/>
              <a:t>ear?</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Therefore</a:t>
            </a:r>
            <a:r>
              <a:rPr lang="en-US" dirty="0"/>
              <a:t>, my beloved brothers, be steadfast, immovable, always abounding in the work of the Lord, knowing that in the Lord your labor is not in vain</a:t>
            </a:r>
            <a:r>
              <a:rPr lang="en-US" dirty="0" smtClean="0"/>
              <a:t>.</a:t>
            </a:r>
          </a:p>
          <a:p>
            <a:pPr marL="0" indent="0">
              <a:buNone/>
            </a:pPr>
            <a:r>
              <a:rPr lang="en-US" dirty="0" smtClean="0"/>
              <a:t>					I Corinthians 15:58</a:t>
            </a:r>
          </a:p>
          <a:p>
            <a:pPr marL="0" indent="0">
              <a:buNone/>
            </a:pPr>
            <a:endParaRPr lang="en-US" dirty="0"/>
          </a:p>
          <a:p>
            <a:pPr marL="457200" indent="-457200">
              <a:buFont typeface="Wingdings" panose="05000000000000000000" pitchFamily="2" charset="2"/>
              <a:buChar char="v"/>
            </a:pPr>
            <a:r>
              <a:rPr lang="en-US" dirty="0" smtClean="0">
                <a:solidFill>
                  <a:schemeClr val="accent1">
                    <a:lumMod val="75000"/>
                  </a:schemeClr>
                </a:solidFill>
              </a:rPr>
              <a:t>Remain steadfast in your desires to serve God.</a:t>
            </a:r>
            <a:endParaRPr lang="en-US" dirty="0">
              <a:solidFill>
                <a:schemeClr val="accent1">
                  <a:lumMod val="75000"/>
                </a:schemeClr>
              </a:solidFill>
            </a:endParaRPr>
          </a:p>
        </p:txBody>
      </p:sp>
    </p:spTree>
    <p:extLst>
      <p:ext uri="{BB962C8B-B14F-4D97-AF65-F5344CB8AC3E}">
        <p14:creationId xmlns:p14="http://schemas.microsoft.com/office/powerpoint/2010/main" val="3709499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86199"/>
            <a:ext cx="9144000" cy="3004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0800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86199"/>
            <a:ext cx="9144000" cy="3004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00" y="0"/>
            <a:ext cx="9118600" cy="3887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679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3614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78546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2014 Plan&amp;#x0D;&amp;#x0A;League City Church of Christ&amp;quot;&quot;/&gt;&lt;property id=&quot;20307&quot; value=&quot;256&quot;/&gt;&lt;/object&gt;&lt;object type=&quot;3&quot; unique_id=&quot;10005&quot;&gt;&lt;property id=&quot;20148&quot; value=&quot;5&quot;/&gt;&lt;property id=&quot;20300&quot; value=&quot;Slide 2 - &amp;quot;Seven Churches of Asia&amp;quot;&quot;/&gt;&lt;property id=&quot;20307&quot; value=&quot;257&quot;/&gt;&lt;/object&gt;&lt;object type=&quot;3&quot; unique_id=&quot;10006&quot;&gt;&lt;property id=&quot;20148&quot; value=&quot;5&quot;/&gt;&lt;property id=&quot;20300&quot; value=&quot;Slide 4 - &amp;quot;Smyrna: Revelation 2:9-10&amp;quot;&quot;/&gt;&lt;property id=&quot;20307&quot; value=&quot;264&quot;/&gt;&lt;/object&gt;&lt;object type=&quot;3&quot; unique_id=&quot;10007&quot;&gt;&lt;property id=&quot;20148&quot; value=&quot;5&quot;/&gt;&lt;property id=&quot;20300&quot; value=&quot;Slide 5 - &amp;quot;Pergamum &amp;amp; Thyatira&amp;#x0D;&amp;#x0A;Revelation 2: 14-15 &amp;amp; 19-20&amp;quot;&quot;/&gt;&lt;property id=&quot;20307&quot; value=&quot;265&quot;/&gt;&lt;/object&gt;&lt;object type=&quot;3&quot; unique_id=&quot;10008&quot;&gt;&lt;property id=&quot;20148&quot; value=&quot;5&quot;/&gt;&lt;property id=&quot;20300&quot; value=&quot;Slide 6 - &amp;quot;Sardis: Revelation 3: 1-2&amp;quot;&quot;/&gt;&lt;property id=&quot;20307&quot; value=&quot;262&quot;/&gt;&lt;/object&gt;&lt;object type=&quot;3&quot; unique_id=&quot;10009&quot;&gt;&lt;property id=&quot;20148&quot; value=&quot;5&quot;/&gt;&lt;property id=&quot;20300&quot; value=&quot;Slide 8 - &amp;quot;Laodicea: Revelation 3: 15-16&amp;quot;&quot;/&gt;&lt;property id=&quot;20307&quot; value=&quot;266&quot;/&gt;&lt;/object&gt;&lt;object type=&quot;3&quot; unique_id=&quot;10010&quot;&gt;&lt;property id=&quot;20148&quot; value=&quot;5&quot;/&gt;&lt;property id=&quot;20300&quot; value=&quot;Slide 9 - &amp;quot;Looking Back at 2013&amp;quot;&quot;/&gt;&lt;property id=&quot;20307&quot; value=&quot;258&quot;/&gt;&lt;/object&gt;&lt;object type=&quot;3&quot; unique_id=&quot;10011&quot;&gt;&lt;property id=&quot;20148&quot; value=&quot;5&quot;/&gt;&lt;property id=&quot;20300&quot; value=&quot;Slide 12 - &amp;quot;How is the budget is prepared?&amp;quot;&quot;/&gt;&lt;property id=&quot;20307&quot; value=&quot;259&quot;/&gt;&lt;/object&gt;&lt;object type=&quot;3&quot; unique_id=&quot;10012&quot;&gt;&lt;property id=&quot;20148&quot; value=&quot;5&quot;/&gt;&lt;property id=&quot;20300&quot; value=&quot;Slide 17 - &amp;quot;What Can You Do This Year?&amp;quot;&quot;/&gt;&lt;property id=&quot;20307&quot; value=&quot;263&quot;/&gt;&lt;/object&gt;&lt;object type=&quot;3&quot; unique_id=&quot;10090&quot;&gt;&lt;property id=&quot;20148&quot; value=&quot;5&quot;/&gt;&lt;property id=&quot;20300&quot; value=&quot;Slide 10 - &amp;quot;Looking Forward to 2014&amp;quot;&quot;/&gt;&lt;property id=&quot;20307&quot; value=&quot;267&quot;/&gt;&lt;/object&gt;&lt;object type=&quot;3&quot; unique_id=&quot;10091&quot;&gt;&lt;property id=&quot;20148&quot; value=&quot;5&quot;/&gt;&lt;property id=&quot;20300&quot; value=&quot;Slide 13 - &amp;quot;Our Approach&amp;quot;&quot;/&gt;&lt;property id=&quot;20307&quot; value=&quot;268&quot;/&gt;&lt;/object&gt;&lt;object type=&quot;3&quot; unique_id=&quot;10092&quot;&gt;&lt;property id=&quot;20148&quot; value=&quot;5&quot;/&gt;&lt;property id=&quot;20300&quot; value=&quot;Slide 14 - &amp;quot;What Does 2014 Look Like?&amp;quot;&quot;/&gt;&lt;property id=&quot;20307&quot; value=&quot;269&quot;/&gt;&lt;/object&gt;&lt;object type=&quot;3&quot; unique_id=&quot;10093&quot;&gt;&lt;property id=&quot;20148&quot; value=&quot;5&quot;/&gt;&lt;property id=&quot;20300&quot; value=&quot;Slide 15 - &amp;quot;Accomplishing Our Goal&amp;quot;&quot;/&gt;&lt;property id=&quot;20307&quot; value=&quot;270&quot;/&gt;&lt;/object&gt;&lt;object type=&quot;3&quot; unique_id=&quot;10094&quot;&gt;&lt;property id=&quot;20148&quot; value=&quot;5&quot;/&gt;&lt;property id=&quot;20300&quot; value=&quot;Slide 16 - &amp;quot;Our Contingency Plan&amp;quot;&quot;/&gt;&lt;property id=&quot;20307&quot; value=&quot;271&quot;/&gt;&lt;/object&gt;&lt;object type=&quot;3&quot; unique_id=&quot;10205&quot;&gt;&lt;property id=&quot;20148&quot; value=&quot;5&quot;/&gt;&lt;property id=&quot;20300&quot; value=&quot;Slide 11 - &amp;quot;2014 Budget Summary&amp;quot;&quot;/&gt;&lt;property id=&quot;20307&quot; value=&quot;274&quot;/&gt;&lt;/object&gt;&lt;object type=&quot;3&quot; unique_id=&quot;10339&quot;&gt;&lt;property id=&quot;20148&quot; value=&quot;5&quot;/&gt;&lt;property id=&quot;20300&quot; value=&quot;Slide 3 - &amp;quot;Ephesus: Revelation 2:2-4&amp;quot;&quot;/&gt;&lt;property id=&quot;20307&quot; value=&quot;275&quot;/&gt;&lt;/object&gt;&lt;object type=&quot;3&quot; unique_id=&quot;10340&quot;&gt;&lt;property id=&quot;20148&quot; value=&quot;5&quot;/&gt;&lt;property id=&quot;20300&quot; value=&quot;Slide 7 - &amp;quot;Philadelphia: Revelation 3:8&amp;quot;&quot;/&gt;&lt;property id=&quot;20307&quot; value=&quot;276&quot;/&gt;&lt;/object&gt;&lt;object type=&quot;3&quot; unique_id=&quot;10341&quot;&gt;&lt;property id=&quot;20148&quot; value=&quot;5&quot;/&gt;&lt;property id=&quot;20300&quot; value=&quot;Slide 18 - &amp;quot;What Can You Do This Year?&amp;quot;&quot;/&gt;&lt;property id=&quot;20307&quot; value=&quot;278&quot;/&gt;&lt;/object&gt;&lt;object type=&quot;3&quot; unique_id=&quot;10342&quot;&gt;&lt;property id=&quot;20148&quot; value=&quot;5&quot;/&gt;&lt;property id=&quot;20300&quot; value=&quot;Slide 19 - &amp;quot;What Can You Do This Year?&amp;quot;&quot;/&gt;&lt;property id=&quot;20307&quot; value=&quot;277&quot;/&gt;&lt;/object&gt;&lt;object type=&quot;3&quot; unique_id=&quot;10476&quot;&gt;&lt;property id=&quot;20148&quot; value=&quot;5&quot;/&gt;&lt;property id=&quot;20300&quot; value=&quot;Slide 20&quot;/&gt;&lt;property id=&quot;20307&quot; value=&quot;279&quot;/&gt;&lt;/object&gt;&lt;object type=&quot;3&quot; unique_id=&quot;10477&quot;&gt;&lt;property id=&quot;20148&quot; value=&quot;5&quot;/&gt;&lt;property id=&quot;20300&quot; value=&quot;Slide 22&quot;/&gt;&lt;property id=&quot;20307&quot; value=&quot;280&quot;/&gt;&lt;/object&gt;&lt;object type=&quot;3&quot; unique_id=&quot;10596&quot;&gt;&lt;property id=&quot;20148&quot; value=&quot;5&quot;/&gt;&lt;property id=&quot;20300&quot; value=&quot;Slide 21&quot;/&gt;&lt;property id=&quot;20307&quot; value=&quot;281&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372</TotalTime>
  <Words>1413</Words>
  <Application>Microsoft Office PowerPoint</Application>
  <PresentationFormat>On-screen Show (4:3)</PresentationFormat>
  <Paragraphs>195</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Corbel</vt:lpstr>
      <vt:lpstr>Wingdings</vt:lpstr>
      <vt:lpstr>Wingdings 2</vt:lpstr>
      <vt:lpstr>Wingdings 3</vt:lpstr>
      <vt:lpstr>Module</vt:lpstr>
      <vt:lpstr> 2014 Plan League City Church of Christ</vt:lpstr>
      <vt:lpstr>Seven Churches of Asia</vt:lpstr>
      <vt:lpstr>Ephesus: Revelation 2:2-4</vt:lpstr>
      <vt:lpstr>Smyrna: Revelation 2:9-10</vt:lpstr>
      <vt:lpstr>Pergamum &amp; Thyatira Revelation 2: 14-15 &amp; 19-20</vt:lpstr>
      <vt:lpstr>Sardis: Revelation 3: 1-2</vt:lpstr>
      <vt:lpstr>Philadelphia: Revelation 3:8</vt:lpstr>
      <vt:lpstr>Laodicea: Revelation 3: 15-16</vt:lpstr>
      <vt:lpstr>Looking Back at 2013</vt:lpstr>
      <vt:lpstr>Looking Forward to 2014</vt:lpstr>
      <vt:lpstr>2014 Budget Summary</vt:lpstr>
      <vt:lpstr>How is the budget is prepared?</vt:lpstr>
      <vt:lpstr>Our Approach</vt:lpstr>
      <vt:lpstr>What Does 2014 Look Like?</vt:lpstr>
      <vt:lpstr>Accomplishing Our Goal</vt:lpstr>
      <vt:lpstr>Our Contingency Plan</vt:lpstr>
      <vt:lpstr>What Can You Do This Year?</vt:lpstr>
      <vt:lpstr>What Can You Do This Year?</vt:lpstr>
      <vt:lpstr>What Can You Do This Year?</vt:lpstr>
      <vt:lpstr>PowerPoint Presentation</vt:lpstr>
      <vt:lpstr>PowerPoint Presentation</vt:lpstr>
      <vt:lpstr>PowerPoint Presentation</vt:lpstr>
    </vt:vector>
  </TitlesOfParts>
  <Company>Vangent,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2014 Budget Presentation</dc:title>
  <dc:creator>Wheeler, Kim</dc:creator>
  <cp:lastModifiedBy>Wheeler, Kim</cp:lastModifiedBy>
  <cp:revision>28</cp:revision>
  <cp:lastPrinted>2014-01-18T20:37:43Z</cp:lastPrinted>
  <dcterms:created xsi:type="dcterms:W3CDTF">2014-01-17T17:27:51Z</dcterms:created>
  <dcterms:modified xsi:type="dcterms:W3CDTF">2018-08-09T01:35:26Z</dcterms:modified>
</cp:coreProperties>
</file>